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Lst>
  <p:sldSz cy="6858000" cx="12192000"/>
  <p:notesSz cx="6858000" cy="9144000"/>
  <p:embeddedFontLst>
    <p:embeddedFont>
      <p:font typeface="Roboto"/>
      <p:regular r:id="rId26"/>
      <p:bold r:id="rId27"/>
      <p:italic r:id="rId28"/>
      <p:boldItalic r:id="rId29"/>
    </p:embeddedFont>
    <p:embeddedFont>
      <p:font typeface="Open Sans"/>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4" roundtripDataSignature="AMtx7mggseCJ1bKc3W2wh4CY1y41qeeAB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font" Target="fonts/Roboto-regular.fntdata"/><Relationship Id="rId25" Type="http://schemas.openxmlformats.org/officeDocument/2006/relationships/slide" Target="slides/slide19.xml"/><Relationship Id="rId28" Type="http://schemas.openxmlformats.org/officeDocument/2006/relationships/font" Target="fonts/Roboto-italic.fntdata"/><Relationship Id="rId27" Type="http://schemas.openxmlformats.org/officeDocument/2006/relationships/font" Target="fonts/Roboto-bold.fntdata"/><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font" Target="fonts/Roboto-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bold.fntdata"/><Relationship Id="rId30" Type="http://schemas.openxmlformats.org/officeDocument/2006/relationships/font" Target="fonts/OpenSans-regular.fntdata"/><Relationship Id="rId11" Type="http://schemas.openxmlformats.org/officeDocument/2006/relationships/slide" Target="slides/slide5.xml"/><Relationship Id="rId33" Type="http://schemas.openxmlformats.org/officeDocument/2006/relationships/font" Target="fonts/OpenSans-boldItalic.fntdata"/><Relationship Id="rId10" Type="http://schemas.openxmlformats.org/officeDocument/2006/relationships/slide" Target="slides/slide4.xml"/><Relationship Id="rId32" Type="http://schemas.openxmlformats.org/officeDocument/2006/relationships/font" Target="fonts/OpenSans-italic.fntdata"/><Relationship Id="rId13" Type="http://schemas.openxmlformats.org/officeDocument/2006/relationships/slide" Target="slides/slide7.xml"/><Relationship Id="rId12" Type="http://schemas.openxmlformats.org/officeDocument/2006/relationships/slide" Target="slides/slide6.xml"/><Relationship Id="rId34" Type="http://customschemas.google.com/relationships/presentationmetadata" Target="meta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inker-project.eu/wp-content/uploads/2025/02/TINKER_WP2_Framework-and-Toolkit_EN_FV.pdf" TargetMode="External"/><Relationship Id="rId3" Type="http://schemas.openxmlformats.org/officeDocument/2006/relationships/hyperlink" Target="https://tinker-project.eu/wp-content/uploads/2025/02/TINKER_WP2_Toolkit_Learning-Scenarios_EN_FV.pdf"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rBdSnM2hyGNqNbcWQfpYgiQdwmimV0J8/edit?usp=drive_link&amp;ouid=110976805246476538365&amp;rtpof=true&amp;sd=true"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3f97d2baad_0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g33f97d2baad_0_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Een TINKER-gerichte les moet aspecten van samenwerking en creativiteit bij het oplossen van problemen bevatten.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Het moet inclusief en geschikt zijn voor alle leerlingen en de uitvoering moet authentieke educatieve ervaringen bevatten, zoals voorbeelden uit de echte wereld over de les.</a:t>
            </a:r>
            <a:endParaRPr>
              <a:solidFill>
                <a:srgbClr val="2B454E"/>
              </a:solidFill>
            </a:endParaRPr>
          </a:p>
        </p:txBody>
      </p:sp>
      <p:sp>
        <p:nvSpPr>
          <p:cNvPr id="146" name="Google Shape;146;g33f97d2baad_0_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3f97d2baad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g33f97d2baad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i="1" lang="en-US">
                <a:solidFill>
                  <a:srgbClr val="2B454E"/>
                </a:solidFill>
                <a:extLst>
                  <a:ext uri="http://customooxmlschemas.google.com/">
                    <go:slidesCustomData xmlns:go="http://customooxmlschemas.google.com/" textRoundtripDataId="2"/>
                  </a:ext>
                </a:extLst>
              </a:rPr>
              <a:t>Start discussies over bestaande lessen van deelnemers en hoe authentiek ze waren, of ze inclusief waren of niet ... </a:t>
            </a:r>
            <a:r>
              <a:rPr i="1" lang="en-US">
                <a:solidFill>
                  <a:srgbClr val="2B454E"/>
                </a:solidFill>
              </a:rPr>
              <a:t>Voorbeeldvragen:</a:t>
            </a:r>
            <a:endParaRPr sz="3100">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"Verbonden je leerlingen de les met hun echte leven of problemen uit de echte wereld?"</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"Waren leerlingen een probleem aan het oplossen of een taak aan het voltooien die meer dan één mogelijke oplossing had?"</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"Gaf u leerlingen de ruimte om hun eigen ideeën, perspectieven of ervaringen te delen?"</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"Konden alle leerlingen op een zinvolle manier deelnemen, ongeacht hun achtergrond of vaardigheden?"</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"Waren de gebruikte materialen of voorbeelden een afspiegeling van diversiteit - in geslacht, cultuur of rolmodellen?"</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rgbClr val="2B454E"/>
              </a:buClr>
              <a:buSzPts val="2200"/>
              <a:buFont typeface="Arial"/>
              <a:buNone/>
            </a:pPr>
            <a:r>
              <a:rPr lang="en-US" sz="1050">
                <a:solidFill>
                  <a:srgbClr val="444746"/>
                </a:solidFill>
                <a:latin typeface="Roboto"/>
                <a:ea typeface="Roboto"/>
                <a:cs typeface="Roboto"/>
                <a:sym typeface="Roboto"/>
              </a:rPr>
              <a:t>"Wat viel je op over hoe leerlingen zich met de taak bezig hielden? Wie was enthousiast? Wie aarzelde?"</a:t>
            </a:r>
            <a:endParaRPr sz="3100">
              <a:solidFill>
                <a:srgbClr val="2B454E"/>
              </a:solidFill>
            </a:endParaRPr>
          </a:p>
          <a:p>
            <a:pPr indent="0" lvl="0" marL="0" rtl="0" algn="l">
              <a:lnSpc>
                <a:spcPct val="90000"/>
              </a:lnSpc>
              <a:spcBef>
                <a:spcPts val="1000"/>
              </a:spcBef>
              <a:spcAft>
                <a:spcPts val="0"/>
              </a:spcAft>
              <a:buSzPts val="1400"/>
              <a:buNone/>
            </a:pPr>
            <a:r>
              <a:t/>
            </a:r>
            <a:endParaRPr i="1">
              <a:solidFill>
                <a:srgbClr val="2B454E"/>
              </a:solidFill>
            </a:endParaRPr>
          </a:p>
        </p:txBody>
      </p:sp>
      <p:sp>
        <p:nvSpPr>
          <p:cNvPr id="153" name="Google Shape;153;g33f97d2baad_0_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3f97d2baad_0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g33f97d2baad_0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1. Leid de deelnemers naar het TINKER raamwerk via de link op URL die op de dia is gedeeld.</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Directe link naar het raamwerk: </a:t>
            </a:r>
            <a:r>
              <a:rPr lang="en-US" u="sng">
                <a:solidFill>
                  <a:schemeClr val="hlink"/>
                </a:solidFill>
                <a:hlinkClick r:id="rId2"/>
              </a:rPr>
              <a:t>https://tinker-project.eu/wp-content/uploads/2025/02/TINKER_WP2_Framework-and-Toolkit_EN_FV.pdf</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Leid hen naar de PDF met alle lesontwerpen die hier staat: </a:t>
            </a:r>
            <a:r>
              <a:rPr lang="en-US" u="sng">
                <a:solidFill>
                  <a:schemeClr val="hlink"/>
                </a:solidFill>
                <a:hlinkClick r:id="rId3"/>
              </a:rPr>
              <a:t>https:</a:t>
            </a:r>
            <a:r>
              <a:rPr lang="en-US">
                <a:solidFill>
                  <a:srgbClr val="2B454E"/>
                </a:solidFill>
              </a:rPr>
              <a:t>//tinker-project.eu/wp-content/uploads/2025/02/TINKER_WP2_Toolkit_Learning-Scenarios_EN_FV.pdf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2 kiezen.</a:t>
            </a:r>
            <a:endParaRPr>
              <a:solidFill>
                <a:srgbClr val="2B454E"/>
              </a:solidFill>
            </a:endParaRPr>
          </a:p>
        </p:txBody>
      </p:sp>
      <p:sp>
        <p:nvSpPr>
          <p:cNvPr id="160" name="Google Shape;160;g33f97d2baad_0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40861f7955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 name="Google Shape;168;g340861f7955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solidFill>
                  <a:srgbClr val="2B454E"/>
                </a:solidFill>
              </a:rPr>
              <a:t>Activiteit 1 gaat verder...</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rPr lang="en-US"/>
              <a:t>Maak groepen en laat de deelnemers in groepen werken om elementen van samenwerking, creativiteit en inclusiviteit te identificeren.</a:t>
            </a:r>
            <a:endParaRPr/>
          </a:p>
          <a:p>
            <a:pPr indent="-228600" lvl="0" marL="457200" marR="0" rtl="0" algn="l">
              <a:lnSpc>
                <a:spcPct val="100000"/>
              </a:lnSpc>
              <a:spcBef>
                <a:spcPts val="0"/>
              </a:spcBef>
              <a:spcAft>
                <a:spcPts val="0"/>
              </a:spcAft>
              <a:buClr>
                <a:srgbClr val="000000"/>
              </a:buClr>
              <a:buSzPts val="1400"/>
              <a:buFont typeface="Arial"/>
              <a:buNone/>
            </a:pPr>
            <a:r>
              <a:rPr lang="en-US"/>
              <a:t>Informeer hen over de discussiegroepen op Moodle (of een ander platform als de plannen veranderen) en laat hen daar hun visie op geven.</a:t>
            </a:r>
            <a:endParaRPr/>
          </a:p>
          <a:p>
            <a:pPr indent="-228600" lvl="0" marL="457200" marR="0" rtl="0" algn="l">
              <a:lnSpc>
                <a:spcPct val="100000"/>
              </a:lnSpc>
              <a:spcBef>
                <a:spcPts val="0"/>
              </a:spcBef>
              <a:spcAft>
                <a:spcPts val="0"/>
              </a:spcAft>
              <a:buClr>
                <a:srgbClr val="000000"/>
              </a:buClr>
              <a:buSzPts val="1400"/>
              <a:buFont typeface="Arial"/>
              <a:buNone/>
            </a:pPr>
            <a:r>
              <a:rPr lang="en-US"/>
              <a:t>OF open discussies in de klas.</a:t>
            </a:r>
            <a:endParaRPr/>
          </a:p>
        </p:txBody>
      </p:sp>
      <p:sp>
        <p:nvSpPr>
          <p:cNvPr id="169" name="Google Shape;169;g340861f7955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3f97d2baad_0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33f97d2baad_0_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de sjabloon hier zien: </a:t>
            </a:r>
            <a:r>
              <a:rPr lang="en-US" u="sng">
                <a:solidFill>
                  <a:schemeClr val="hlink"/>
                </a:solidFill>
                <a:hlinkClick r:id="rId2"/>
              </a:rPr>
              <a:t>https://docs.google.com/document/d/1rBdSnM2hyGNqNbcWQfpYgiQdwmimV0J8/edit?usp=drive_link&amp;ouid=110976805246476538365&amp;rtpof=true&amp;sd=true</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en laat de deelnemers erover discussiëren en proberen de belangrijkste onderdelen ervan te achterhalen.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(in groepjes) proberen deze onderdelen toe te passen op een van hun bestaande lessen.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hun werk presenteren en met elkaar delen.</a:t>
            </a:r>
            <a:endParaRPr>
              <a:solidFill>
                <a:srgbClr val="2B454E"/>
              </a:solidFill>
            </a:endParaRPr>
          </a:p>
        </p:txBody>
      </p:sp>
      <p:sp>
        <p:nvSpPr>
          <p:cNvPr id="178" name="Google Shape;178;g33f97d2baad_0_5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0861f7955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g340861f7955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Moedig hen aan om hetzelfde nog een keer te doen in hun eigen tijd.</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Informeer hen over de discussiedraden op Moodle (of een ander platform als de plannen veranderd zijn) en laat hen hun werk toevoegen en delen.</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85" name="Google Shape;185;g340861f7955_0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3f97d2baad_0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g33f97d2baad_0_5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3.</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Hierin stimuleer je deelnemers om een nieuw lesplan te maken op basis van de belangrijkste aspecten van het TINKER-raamwerk.</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Open uiteindelijk discussies in de klas. Laat ze hun nieuwe lesplannen met elkaar delen en elkaar feedback geven.</a:t>
            </a:r>
            <a:endParaRPr>
              <a:solidFill>
                <a:srgbClr val="2B454E"/>
              </a:solidFill>
            </a:endParaRPr>
          </a:p>
        </p:txBody>
      </p:sp>
      <p:sp>
        <p:nvSpPr>
          <p:cNvPr id="192" name="Google Shape;192;g33f97d2baad_0_5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3f8e118a43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g33f8e118a43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Open discussies over de laatste gedachten over inclusiviteit en authentieke lessen. Kritische vragen stellen over hoe uitdagend het was om een bestaande les om te zetten in een op TINKER afgestemde les. Wat zullen de deelnemers in de toekomst doen om ervoor te zorgen dat hun lessen inclusief zijn.</a:t>
            </a:r>
            <a:endParaRPr/>
          </a:p>
        </p:txBody>
      </p:sp>
      <p:sp>
        <p:nvSpPr>
          <p:cNvPr id="199" name="Google Shape;199;g33f8e118a43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Deze dia is handig om de links naar de TINKER 1) website, 2) raamwerk, 3) leerscenario's te delen.</a:t>
            </a:r>
            <a:endParaRPr/>
          </a:p>
          <a:p>
            <a:pPr indent="0" lvl="0" marL="0" rtl="0" algn="l">
              <a:lnSpc>
                <a:spcPct val="100000"/>
              </a:lnSpc>
              <a:spcBef>
                <a:spcPts val="0"/>
              </a:spcBef>
              <a:spcAft>
                <a:spcPts val="0"/>
              </a:spcAft>
              <a:buSzPts val="1400"/>
              <a:buNone/>
            </a:pPr>
            <a:r>
              <a:rPr lang="en-US"/>
              <a:t>De URL naar het sjabloon voor het lesplan wordt ook gegeven.</a:t>
            </a:r>
            <a:endParaRPr/>
          </a:p>
        </p:txBody>
      </p:sp>
      <p:sp>
        <p:nvSpPr>
          <p:cNvPr id="205" name="Google Shape;20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57737da8c8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3" name="Google Shape;213;g357737da8c8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Deze dia kan gebruikt worden als geheugensteuntje voor jou en als informatie voor de leerlingen over de verwachte leerresultaten van deze les.</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04bff6d5c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04bff6d5c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Dit is de lijst van de inhoud en kan gebruikt worden om een supersamenvatting te geven aan de deelnemers over wat ze kunnen verwachten van de les.</a:t>
            </a:r>
            <a:endParaRPr/>
          </a:p>
        </p:txBody>
      </p:sp>
      <p:sp>
        <p:nvSpPr>
          <p:cNvPr id="101" name="Google Shape;101;g304bff6d5c4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Deze unit richt zich op het ontwerpen van effectieve en inclusieve leeractiviteiten met behulp van het TINKER raamwerk. Het TINKER Framework benadrukt samenwerking, creativiteit en inclusiviteit in het onderwijs. Het informaticaonderwijs ontwikkelt zich snel, waardoor docenten boeiende, studentgerichte benaderingen moeten integreren die probleemoplossing en teamwerk stimuleren. Door lesplannen af te stemmen op de TINKER-principes kunnen leerkrachten authentieke leerervaringen creëren die zowel digitale vaardigheden als inclusieve pedagogieën bevorderen.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Deze les bouwt voort op de voorkennis van leerkrachten over het ontwerpen van curricula en helpt hen succesvolle lesvoorbeelden te analyseren, deze aan te passen met samenwerkingstaken en formatieve beoordelingen, en uiteindelijk hun eigen TINKER-gerichte lesplannen te ontwerpen. Door middel van activiteiten ontwikkelen deelnemers strategieën om informaticaonderwijs aantrekkelijker, rechtvaardiger en effectiever te maken.</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09" name="Google Shape;10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3f97d2baad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g33f97d2baad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Pijler A. Informatica Gebieden &amp; Competenties: Het TINKER-raamwerk voorziet in de behoefte aan een uniforme benadering van informaticacompetenties.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Pijler B. Authentiek leren: Het TINKER raamwerk hanteert een authentiek leermodel, dat de nadruk legt op het oplossen van problemen in de echte wereld en het toepassen van kennis in praktische contexten.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Pijler C. Genderintegratie: Het TINKER raamwerk hanteert genderinclusieve praktijken op basis van kritische theorie en pedagogie, feministische pedagogie en intersectionaliteit. Het is gericht op het bevorderen van bewustzijn over genderdiversiteit, het beoordelen van gendervooroordelen, het in balans brengen van onderwijsactiviteiten, het gebruik van genderinclusieve taal, het geven van toegankelijke voorbeelden en het aanmoedigen van open discussies.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Pijler D. Professioneel leren door leerkrachten: Deze pijler erkent dat, wil informaticaonderwijs authentiek, inclusief en alomvattend zijn, docenten goed voorbereid en voortdurend ontwikkeld moeten zijn.</a:t>
            </a:r>
            <a:endParaRPr>
              <a:solidFill>
                <a:srgbClr val="2B454E"/>
              </a:solidFill>
            </a:endParaRPr>
          </a:p>
        </p:txBody>
      </p:sp>
      <p:sp>
        <p:nvSpPr>
          <p:cNvPr id="116" name="Google Shape;116;g33f97d2baad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3f97d2baad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 name="Google Shape;123;g33f97d2baad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Pijler A. Informatica Gebieden &amp; Competenties: Het TINKER-raamwerk voorziet in de behoefte aan een uniforme benadering van informaticacompetenties.</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Pijler B. Authentiek leren: Het TINKER raamwerk hanteert een authentiek leermodel, dat de nadruk legt op het oplossen van problemen in de echte wereld en het toepassen van kennis in praktische contexten.</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Pijler C. Genderintegratie: Het TINKER raamwerk hanteert genderinclusieve praktijken op basis van kritische theorie en pedagogie, feministische pedagogie en intersectionaliteit. Het is gericht op het bevorderen van bewustzijn over genderdiversiteit, het beoordelen van gendervooroordelen, het in balans brengen van onderwijsactiviteiten, het gebruik van genderinclusieve taal, het geven van toegankelijke voorbeelden en het aanmoedigen van open discussies.</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Pijler D. Professioneel leren door leerkrachten: Deze pijler erkent dat, wil informaticaonderwijs authentiek, inclusief en alomvattend zijn, docenten goed voorbereid en voortdurend ontwikkeld moeten zijn.</a:t>
            </a:r>
            <a:endParaRPr>
              <a:solidFill>
                <a:srgbClr val="2B454E"/>
              </a:solidFill>
            </a:endParaRPr>
          </a:p>
        </p:txBody>
      </p:sp>
      <p:sp>
        <p:nvSpPr>
          <p:cNvPr id="124" name="Google Shape;124;g33f97d2baad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3f97d2baad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g33f97d2baad_0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highlight>
                  <a:srgbClr val="00FFFF"/>
                </a:highlight>
              </a:rPr>
              <a:t>Pijler A</a:t>
            </a:r>
            <a:r>
              <a:rPr lang="en-US">
                <a:solidFill>
                  <a:srgbClr val="2B454E"/>
                </a:solidFill>
              </a:rPr>
              <a:t>: </a:t>
            </a:r>
            <a:r>
              <a:rPr lang="en-US" sz="1050">
                <a:solidFill>
                  <a:srgbClr val="444746"/>
                </a:solidFill>
                <a:latin typeface="Roboto"/>
                <a:ea typeface="Roboto"/>
                <a:cs typeface="Roboto"/>
                <a:sym typeface="Roboto"/>
              </a:rPr>
              <a:t>Deze gebieden omvatten het volgende:</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Gegevens en informatie </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Algoritmen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Programmeren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Computersystemen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Netwerken en communicatie</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Mens-computer interactie</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Ontwerp en ontwikkeling</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Digitale creativiteit</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Modelleren en simuleren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latin typeface="Roboto"/>
                <a:ea typeface="Roboto"/>
                <a:cs typeface="Roboto"/>
                <a:sym typeface="Roboto"/>
              </a:rPr>
              <a:t>Privacy, veiligheid en beveiliging</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latin typeface="Roboto"/>
                <a:ea typeface="Roboto"/>
                <a:cs typeface="Roboto"/>
                <a:sym typeface="Roboto"/>
              </a:rPr>
              <a:t>Verantwoordelijkheid en empowerment</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t/>
            </a:r>
            <a:endParaRPr sz="1050">
              <a:solidFill>
                <a:srgbClr val="444746"/>
              </a:solidFill>
              <a:highlight>
                <a:srgbClr val="FFFFFF"/>
              </a:highlight>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highlight>
                  <a:srgbClr val="FF00FF"/>
                </a:highlight>
                <a:latin typeface="Roboto"/>
                <a:ea typeface="Roboto"/>
                <a:cs typeface="Roboto"/>
                <a:sym typeface="Roboto"/>
              </a:rPr>
              <a:t>Pijler B:</a:t>
            </a:r>
            <a:endParaRPr sz="1050">
              <a:solidFill>
                <a:srgbClr val="444746"/>
              </a:solidFill>
              <a:highlight>
                <a:srgbClr val="FF00FF"/>
              </a:highlight>
              <a:latin typeface="Roboto"/>
              <a:ea typeface="Roboto"/>
              <a:cs typeface="Roboto"/>
              <a:sym typeface="Roboto"/>
            </a:endParaRPr>
          </a:p>
          <a:p>
            <a:pPr indent="0" lvl="0" marL="0" rtl="0" algn="l">
              <a:lnSpc>
                <a:spcPct val="115000"/>
              </a:lnSpc>
              <a:spcBef>
                <a:spcPts val="0"/>
              </a:spcBef>
              <a:spcAft>
                <a:spcPts val="0"/>
              </a:spcAft>
              <a:buSzPts val="1100"/>
              <a:buNone/>
            </a:pPr>
            <a:r>
              <a:rPr b="1" lang="en-US" sz="1100">
                <a:latin typeface="Arial"/>
                <a:ea typeface="Arial"/>
                <a:cs typeface="Arial"/>
                <a:sym typeface="Arial"/>
              </a:rPr>
              <a:t>Authentieke context</a:t>
            </a:r>
            <a:r>
              <a:rPr lang="en-US" sz="1100">
                <a:latin typeface="Arial"/>
                <a:ea typeface="Arial"/>
                <a:cs typeface="Arial"/>
                <a:sym typeface="Arial"/>
              </a:rPr>
              <a:t>: Real-life omgevingen motiveren het leren door te weerspiegelen hoe kennis wordt gebruikt.</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Leerlingen ontwerpen een database om de activiteiten van de schoolbibliotheek te beheren, waarbij ze hun leren koppelen aan dagelijkse ervaringen zoals het catalogiseren of lenen van boeken.</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Authentieke taak</a:t>
            </a:r>
            <a:r>
              <a:rPr lang="en-US" sz="1100">
                <a:latin typeface="Arial"/>
                <a:ea typeface="Arial"/>
                <a:cs typeface="Arial"/>
                <a:sym typeface="Arial"/>
              </a:rPr>
              <a:t>: Complexe, interdisciplinaire taken met relevantie voor de echte wereld vereisen voortdurende inspanning.</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Leerlingen bouwen een digitaal bibliotheekbeheersysteem, beslissen over gegevensvelden en tools voor implementatie (bijv. Google Sheets) en verfijnen hun ontwerp gedurende weken.</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Prestaties van experts</a:t>
            </a:r>
            <a:r>
              <a:rPr lang="en-US" sz="1100">
                <a:latin typeface="Arial"/>
                <a:ea typeface="Arial"/>
                <a:cs typeface="Arial"/>
                <a:sym typeface="Arial"/>
              </a:rPr>
              <a:t>: Leren van rolmodellen om expertise uit het echte leven te observeren en verhalen te delen.</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Een robotica-expert demonstreert het programmeren van robots voor recyclagetaken, en legt uit hoe datagedreven beslissingen tot stand komen.</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Meerdere perspectieven</a:t>
            </a:r>
            <a:r>
              <a:rPr lang="en-US" sz="1100">
                <a:latin typeface="Arial"/>
                <a:ea typeface="Arial"/>
                <a:cs typeface="Arial"/>
                <a:sym typeface="Arial"/>
              </a:rPr>
              <a:t>: Verken verschillende rollen om verschillende gezichtspunten te begrijpen.</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Leerlingen houden rekening met de behoeften van bibliothecarissen, leerkrachten en medeleerlingen bij het ontwerpen van het digitale bibliotheeksysteem.</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Samenwerking</a:t>
            </a:r>
            <a:r>
              <a:rPr lang="en-US" sz="1100">
                <a:latin typeface="Arial"/>
                <a:ea typeface="Arial"/>
                <a:cs typeface="Arial"/>
                <a:sym typeface="Arial"/>
              </a:rPr>
              <a:t>: Werken in groepen, rollen verdelen voor succes in het hele team.</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Teams richten zich op verschillende aspecten - interfaceontwerp, testen van gebruikers - om samen het bibliotheeksysteem te ontwikkelen.</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Articulatie</a:t>
            </a:r>
            <a:r>
              <a:rPr lang="en-US" sz="1100">
                <a:latin typeface="Arial"/>
                <a:ea typeface="Arial"/>
                <a:cs typeface="Arial"/>
                <a:sym typeface="Arial"/>
              </a:rPr>
              <a:t>: Werk en beslissingen presenteren via sociale interactie.</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Studenten leggen hun gebruikersinterfaceontwerp uit met behulp van diagrammen en demo's aan medeleerlingen en docenten.</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Reflectie</a:t>
            </a:r>
            <a:r>
              <a:rPr lang="en-US" sz="1100">
                <a:latin typeface="Arial"/>
                <a:ea typeface="Arial"/>
                <a:cs typeface="Arial"/>
                <a:sym typeface="Arial"/>
              </a:rPr>
              <a:t>: Kritisch nadenken over keuzes en hun impact.</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Leerlingen houden een dagboek bij met details over uitdagingen, beslissingen en verbeteringen tijdens de ontwikkeling van het project.</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Ondersteuning</a:t>
            </a:r>
            <a:r>
              <a:rPr lang="en-US" sz="1100">
                <a:latin typeface="Arial"/>
                <a:ea typeface="Arial"/>
                <a:cs typeface="Arial"/>
                <a:sym typeface="Arial"/>
              </a:rPr>
              <a:t>: Leerkrachten bieden begeleide ondersteuning om metacognitie te activeren.</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Een leerkracht introduceert een voorbeeld van een kleine database en begeleidt leerlingen om deze uit te breiden voor het bibliotheeksysteem van de school.</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Authentieke beoordeling</a:t>
            </a:r>
            <a:r>
              <a:rPr lang="en-US" sz="1100">
                <a:latin typeface="Arial"/>
                <a:ea typeface="Arial"/>
                <a:cs typeface="Arial"/>
                <a:sym typeface="Arial"/>
              </a:rPr>
              <a:t>: Combineer vaardigheids- en prestatiegerichte evaluaties en integreer ze in taken.</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Studenten worden beoordeeld op de functionaliteit van hun bibliotheeksysteem, teamwerk en de duidelijkheid van hun gebruikershandleiding voor niet-technische gebruikers.</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highlight>
                  <a:srgbClr val="FFFF00"/>
                </a:highlight>
                <a:latin typeface="Arial"/>
                <a:ea typeface="Arial"/>
                <a:cs typeface="Arial"/>
                <a:sym typeface="Arial"/>
              </a:rPr>
              <a:t>Pijler C:</a:t>
            </a:r>
            <a:endParaRPr sz="1100">
              <a:highlight>
                <a:srgbClr val="FFFF00"/>
              </a:highlight>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Principes voor het ontwerpen van genderinclusieve omgevingen:</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Diverse rolmodellen in bèta/techniek</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Niet-binaire en vrouwelijke rolmodellen opnemen in het curriculum.</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Nodig een vrouwelijke datawetenschapper uit om haar ervaring met het beheren van bibliotheekdatabases te delen en benadruk de bijdragen van vrouwen aan bèta/techniek.</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Genderinclusieve leermaterialen en taal</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Gebruik inclusieve taal (bijv. "zij" in plaats van "hij/zij"), vermijd aannames en ga in op bevooroordeeld taalgebruik.</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Zorg ervoor dat het bibliotheeksysteem genderneutrale termen gebruikt zoals "gebruikers" in plaats van "hij/zij" in het ontwerp.</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Gelijke betrokkenheid bij samenwerkend leren</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Creëer gemengde teams met gelijke rollen en roterend leiderschap.</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Verdeel leerlingen in teams om onderdelen van het bibliotheeksysteem te ontwerpen en zorg voor eerlijkheid en verschillende perspectieven.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Inclusieve interacties in de klas</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Geef gelijke aandacht, daag stereotypen uit en bevorder een ondersteunende omgeving.</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Moedig gelijke deelname aan tijdens groepsprojecten, luister actief naar alle ideeën en geef feedback.</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Toepassingen van bèta/techniek in de echte wereld</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Taken gebruiken die echte problemen oplossen en levens verbeteren.</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Benadruk hoe digitale bibliotheeksystemen de toegang tot bronnen verbeteren, waardoor onderwijskloven voor kansarme meisjes worden overbrugd.</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Normaliseren van mislukking en doorzettingsvermogen</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Benadruk dat falen een natuurlijk onderdeel van het leerproces is om veerkracht op te bouwen.</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Moedig studenten aan om debugging en iteratie in database-ontwerp te zien als leermogelijkheden.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Diverse onderwijsstrategieën</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Gebruik gevarieerde methoden om tegemoet te komen aan verschillende leerstijlen.</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Geef les in databaseontwerp via video's, diagrammen en hands-on activiteiten om inclusiviteit te garanderen.</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highlight>
                  <a:srgbClr val="FF00FF"/>
                </a:highlight>
                <a:latin typeface="Arial"/>
                <a:ea typeface="Arial"/>
                <a:cs typeface="Arial"/>
                <a:sym typeface="Arial"/>
              </a:rPr>
              <a:t>Pijler D:</a:t>
            </a:r>
            <a:endParaRPr sz="1100">
              <a:highlight>
                <a:srgbClr val="FF00FF"/>
              </a:highlight>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Opleiding van docenten in opleiding:</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Verrijkte seminars</a:t>
            </a:r>
            <a:r>
              <a:rPr lang="en-US" sz="1100">
                <a:latin typeface="Arial"/>
                <a:ea typeface="Arial"/>
                <a:cs typeface="Arial"/>
                <a:sym typeface="Arial"/>
              </a:rPr>
              <a:t>: Toekomstige leerkrachten uitrusten met informaticakennis, met de nadruk op toepassingen in de echte wereld, geïntegreerde technologie en groeimindset.</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Focus op authentiek leren</a:t>
            </a:r>
            <a:r>
              <a:rPr lang="en-US" sz="1100">
                <a:latin typeface="Arial"/>
                <a:ea typeface="Arial"/>
                <a:cs typeface="Arial"/>
                <a:sym typeface="Arial"/>
              </a:rPr>
              <a:t>: Praktijkgerichte workshops aanbieden waarbij gebruik wordt gemaakt van projectgebaseerd leren en samenwerkingsscenario's die geïnspireerd zijn door de praktijk in de sector.</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Genderinclusieve praktijken</a:t>
            </a:r>
            <a:r>
              <a:rPr lang="en-US" sz="1100">
                <a:latin typeface="Arial"/>
                <a:ea typeface="Arial"/>
                <a:cs typeface="Arial"/>
                <a:sym typeface="Arial"/>
              </a:rPr>
              <a:t>: Leerkrachten trainen in strategieën voor gendergelijkheid, inclusief inclusief taalgebruik, diverse rolmodellen en het aanpakken van onbewuste vooroordelen.</a:t>
            </a:r>
            <a:endParaRPr sz="11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Professionele ontwikkeling van docenten:</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Informatica-competenties</a:t>
            </a:r>
            <a:r>
              <a:rPr lang="en-US" sz="1100">
                <a:latin typeface="Arial"/>
                <a:ea typeface="Arial"/>
                <a:cs typeface="Arial"/>
                <a:sym typeface="Arial"/>
              </a:rPr>
              <a:t>: Biedt training in informaticaconcepten (bijv. programmeren, gegevens) naast effectieve onderwijsmethoden zoals projectgebaseerd leren, afgestemd op bredere onderwijsdoelen.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Authentieke leeromgevingen</a:t>
            </a:r>
            <a:r>
              <a:rPr lang="en-US" sz="1100">
                <a:latin typeface="Arial"/>
                <a:ea typeface="Arial"/>
                <a:cs typeface="Arial"/>
                <a:sym typeface="Arial"/>
              </a:rPr>
              <a:t>: Strategieën ontwikkelen om informatica te koppelen aan echte problemen door middel van samenwerkings- en probleemoplossingsactiviteiten.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Gender-inclusieve praktijken</a:t>
            </a:r>
            <a:r>
              <a:rPr lang="en-US" sz="1100">
                <a:latin typeface="Arial"/>
                <a:ea typeface="Arial"/>
                <a:cs typeface="Arial"/>
                <a:sym typeface="Arial"/>
              </a:rPr>
              <a:t>: Pak stereotypen en onbewuste vooroordelen aan, bevorder diversiteit en creëer ondersteunende leeromgevingen voor alle studenten.</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t/>
            </a:r>
            <a:endParaRPr sz="1050">
              <a:solidFill>
                <a:srgbClr val="444746"/>
              </a:solidFill>
              <a:highlight>
                <a:srgbClr val="FFFFFF"/>
              </a:highlight>
              <a:latin typeface="Roboto"/>
              <a:ea typeface="Roboto"/>
              <a:cs typeface="Roboto"/>
              <a:sym typeface="Roboto"/>
            </a:endParaRPr>
          </a:p>
        </p:txBody>
      </p:sp>
      <p:sp>
        <p:nvSpPr>
          <p:cNvPr id="131" name="Google Shape;131;g33f97d2baad_0_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3fb7fd612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g33fb7fd6122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Open de discussie over de uitdagingen voor inclusieve en samenwerkende lessen...</a:t>
            </a:r>
            <a:endParaRPr/>
          </a:p>
        </p:txBody>
      </p:sp>
      <p:sp>
        <p:nvSpPr>
          <p:cNvPr id="138" name="Google Shape;138;g33fb7fd6122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9.jpg"/><Relationship Id="rId4" Type="http://schemas.openxmlformats.org/officeDocument/2006/relationships/image" Target="../media/image3.png"/><Relationship Id="rId5"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8.png"/><Relationship Id="rId13" Type="http://schemas.openxmlformats.org/officeDocument/2006/relationships/image" Target="../media/image10.png"/><Relationship Id="rId12" Type="http://schemas.openxmlformats.org/officeDocument/2006/relationships/image" Target="../media/image6.png"/><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20.png"/><Relationship Id="rId4" Type="http://schemas.openxmlformats.org/officeDocument/2006/relationships/image" Target="../media/image31.png"/><Relationship Id="rId9" Type="http://schemas.openxmlformats.org/officeDocument/2006/relationships/image" Target="../media/image17.png"/><Relationship Id="rId5" Type="http://schemas.openxmlformats.org/officeDocument/2006/relationships/image" Target="../media/image7.png"/><Relationship Id="rId6" Type="http://schemas.openxmlformats.org/officeDocument/2006/relationships/image" Target="../media/image19.jpg"/><Relationship Id="rId7" Type="http://schemas.openxmlformats.org/officeDocument/2006/relationships/image" Target="../media/image13.png"/><Relationship Id="rId8"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8.png"/><Relationship Id="rId13" Type="http://schemas.openxmlformats.org/officeDocument/2006/relationships/image" Target="../media/image10.png"/><Relationship Id="rId12" Type="http://schemas.openxmlformats.org/officeDocument/2006/relationships/image" Target="../media/image6.png"/><Relationship Id="rId1" Type="http://schemas.openxmlformats.org/officeDocument/2006/relationships/slideMaster" Target="../slideMasters/slideMaster3.xml"/><Relationship Id="rId2" Type="http://schemas.openxmlformats.org/officeDocument/2006/relationships/image" Target="../media/image4.png"/><Relationship Id="rId3" Type="http://schemas.openxmlformats.org/officeDocument/2006/relationships/image" Target="../media/image20.png"/><Relationship Id="rId4" Type="http://schemas.openxmlformats.org/officeDocument/2006/relationships/image" Target="../media/image31.png"/><Relationship Id="rId9" Type="http://schemas.openxmlformats.org/officeDocument/2006/relationships/image" Target="../media/image17.png"/><Relationship Id="rId5" Type="http://schemas.openxmlformats.org/officeDocument/2006/relationships/image" Target="../media/image7.png"/><Relationship Id="rId6" Type="http://schemas.openxmlformats.org/officeDocument/2006/relationships/image" Target="../media/image19.jpg"/><Relationship Id="rId7" Type="http://schemas.openxmlformats.org/officeDocument/2006/relationships/image" Target="../media/image13.png"/><Relationship Id="rId8"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8191120_0_99"/>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8191120_0_9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8191120_0_99"/>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8191120_0_99"/>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8191120_0_9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8191120_0_99"/>
          <p:cNvGrpSpPr/>
          <p:nvPr/>
        </p:nvGrpSpPr>
        <p:grpSpPr>
          <a:xfrm>
            <a:off x="2179811" y="4729766"/>
            <a:ext cx="7832078" cy="1110328"/>
            <a:chOff x="2179603" y="4888792"/>
            <a:chExt cx="7798544" cy="1110328"/>
          </a:xfrm>
        </p:grpSpPr>
        <p:pic>
          <p:nvPicPr>
            <p:cNvPr id="47" name="Google Shape;47;g342f8191120_0_9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8191120_0_99"/>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8191120_0_99"/>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8191120_0_9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8191120_0_99"/>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52" name="Google Shape;52;g342f8191120_0_9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8191120_0_9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8191120_0_9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8191120_0_9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8191120_0_9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7da8c8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7da8c8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7da8c8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7da8c8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7da8c8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7da8c8_0_63"/>
          <p:cNvGrpSpPr/>
          <p:nvPr/>
        </p:nvGrpSpPr>
        <p:grpSpPr>
          <a:xfrm>
            <a:off x="2179811" y="4729766"/>
            <a:ext cx="7832078" cy="1110328"/>
            <a:chOff x="2179603" y="4888792"/>
            <a:chExt cx="7798544" cy="1110328"/>
          </a:xfrm>
        </p:grpSpPr>
        <p:pic>
          <p:nvPicPr>
            <p:cNvPr id="67" name="Google Shape;67;g357737da8c8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7da8c8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37da8c8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7da8c8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7da8c8_0_63"/>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72" name="Google Shape;72;g357737da8c8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7da8c8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7da8c8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7da8c8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7da8c8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7da8c8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7da8c8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450"/>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7da8c8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7da8c8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tinker-project.eu/resources/framework-and-toolkit/" TargetMode="External"/><Relationship Id="rId4" Type="http://schemas.openxmlformats.org/officeDocument/2006/relationships/hyperlink" Target="https://tinker-project.eu/wp-content/uploads/2025/02/TINKER_WP2_Toolkit_Learning-Scenarios_EN_FV.pdf" TargetMode="External"/><Relationship Id="rId5" Type="http://schemas.openxmlformats.org/officeDocument/2006/relationships/image" Target="../media/image3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docs.google.com/document/d/1tKqgPpUfjoxfxDQbKOxs2Lhn_aVmNj4G/edit?usp=drive_link&amp;ouid=110976805246476538365&amp;rtpof=true&amp;sd=true" TargetMode="External"/><Relationship Id="rId4" Type="http://schemas.openxmlformats.org/officeDocument/2006/relationships/hyperlink" Target="https://docs.google.com/document/d/1tKqgPpUfjoxfxDQbKOxs2Lhn_aVmNj4G/edit?usp=drive_link&amp;ouid=110976805246476538365&amp;rtpof=true&amp;sd=tru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9" Type="http://schemas.openxmlformats.org/officeDocument/2006/relationships/image" Target="../media/image35.jpg"/><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hyperlink" Target="https://docs.google.com/document/d/1tKqgPpUfjoxfxDQbKOxs2Lhn_aVmNj4G/edit?usp=drive_link&amp;ouid=110976805246476538365&amp;rtpof=true&amp;sd=true" TargetMode="External"/><Relationship Id="rId8" Type="http://schemas.openxmlformats.org/officeDocument/2006/relationships/image" Target="../media/image36.png"/></Relationships>
</file>

<file path=ppt/slides/_rels/slide19.xml.rels><?xml version="1.0" encoding="UTF-8" standalone="yes"?><Relationships xmlns="http://schemas.openxmlformats.org/package/2006/relationships"><Relationship Id="rId11" Type="http://schemas.openxmlformats.org/officeDocument/2006/relationships/image" Target="../media/image6.png"/><Relationship Id="rId10" Type="http://schemas.openxmlformats.org/officeDocument/2006/relationships/image" Target="../media/image16.png"/><Relationship Id="rId13" Type="http://schemas.openxmlformats.org/officeDocument/2006/relationships/hyperlink" Target="https://tinker-project.eu/elearning/" TargetMode="External"/><Relationship Id="rId12" Type="http://schemas.openxmlformats.org/officeDocument/2006/relationships/image" Target="../media/image10.png"/><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31.png"/><Relationship Id="rId4" Type="http://schemas.openxmlformats.org/officeDocument/2006/relationships/image" Target="../media/image7.png"/><Relationship Id="rId9" Type="http://schemas.openxmlformats.org/officeDocument/2006/relationships/image" Target="../media/image8.png"/><Relationship Id="rId15" Type="http://schemas.openxmlformats.org/officeDocument/2006/relationships/hyperlink" Target="https://creativecommons.org/licenses/by-nc-nd/4.0/" TargetMode="External"/><Relationship Id="rId14" Type="http://schemas.openxmlformats.org/officeDocument/2006/relationships/image" Target="../media/image33.png"/><Relationship Id="rId5" Type="http://schemas.openxmlformats.org/officeDocument/2006/relationships/image" Target="../media/image19.jpg"/><Relationship Id="rId6" Type="http://schemas.openxmlformats.org/officeDocument/2006/relationships/image" Target="../media/image13.png"/><Relationship Id="rId7" Type="http://schemas.openxmlformats.org/officeDocument/2006/relationships/image" Target="../media/image11.png"/><Relationship Id="rId8"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TINKER training voor basis 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g33f97d2baad_0_1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Les afgestemd op TINKER</a:t>
            </a:r>
            <a:endParaRPr/>
          </a:p>
        </p:txBody>
      </p:sp>
      <p:sp>
        <p:nvSpPr>
          <p:cNvPr id="149" name="Google Shape;149;g33f97d2baad_0_1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rPr b="1" lang="en-US" sz="3100"/>
              <a:t>Belangrijkste elementen van een TINKER-les:</a:t>
            </a:r>
            <a:endParaRPr b="1" sz="3100"/>
          </a:p>
          <a:p>
            <a:pPr indent="-425450" lvl="0" marL="914400" marR="0" rtl="0" algn="l">
              <a:lnSpc>
                <a:spcPct val="90000"/>
              </a:lnSpc>
              <a:spcBef>
                <a:spcPts val="1000"/>
              </a:spcBef>
              <a:spcAft>
                <a:spcPts val="0"/>
              </a:spcAft>
              <a:buSzPts val="3100"/>
              <a:buChar char="•"/>
            </a:pPr>
            <a:r>
              <a:rPr b="1" lang="en-US" sz="3100"/>
              <a:t>Samenwerking:</a:t>
            </a:r>
            <a:r>
              <a:rPr lang="en-US" sz="3100"/>
              <a:t> Stimuleert teamwerk en leren van elkaar.</a:t>
            </a:r>
            <a:endParaRPr sz="3100"/>
          </a:p>
          <a:p>
            <a:pPr indent="0" lvl="0" marL="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b="1" lang="en-US" sz="3100"/>
              <a:t>Creativiteit:</a:t>
            </a:r>
            <a:r>
              <a:rPr lang="en-US" sz="3100"/>
              <a:t> Stimuleert innovatieve probleemoplossende benaderingen.</a:t>
            </a:r>
            <a:endParaRPr sz="3100"/>
          </a:p>
          <a:p>
            <a:pPr indent="0" lvl="0" marL="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b="1" lang="en-US" sz="3100"/>
              <a:t>Inclusiviteit:</a:t>
            </a:r>
            <a:r>
              <a:rPr lang="en-US" sz="3100"/>
              <a:t> Zorgt ervoor dat alle studenten zich vertegenwoordigd en betrokken voelen.</a:t>
            </a:r>
            <a:endParaRPr sz="3100"/>
          </a:p>
          <a:p>
            <a:pPr indent="0" lvl="0" marL="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b="1" lang="en-US" sz="3100"/>
              <a:t>Probleemoplossend:</a:t>
            </a:r>
            <a:r>
              <a:rPr lang="en-US" sz="3100"/>
              <a:t> Past informaticavaardigheden toe op echte uitdagingen.</a:t>
            </a:r>
            <a:endParaRPr sz="31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g33f97d2baad_0_2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TINKER-les</a:t>
            </a:r>
            <a:endParaRPr/>
          </a:p>
        </p:txBody>
      </p:sp>
      <p:sp>
        <p:nvSpPr>
          <p:cNvPr id="156" name="Google Shape;156;g33f97d2baad_0_26"/>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rPr b="1" lang="en-US" sz="3100"/>
              <a:t>Groepsdiscussie: </a:t>
            </a:r>
            <a:endParaRPr b="1" sz="3100"/>
          </a:p>
          <a:p>
            <a:pPr indent="0" lvl="0" marL="0" marR="0" rtl="0" algn="ctr">
              <a:lnSpc>
                <a:spcPct val="90000"/>
              </a:lnSpc>
              <a:spcBef>
                <a:spcPts val="1000"/>
              </a:spcBef>
              <a:spcAft>
                <a:spcPts val="0"/>
              </a:spcAft>
              <a:buClr>
                <a:schemeClr val="accent4"/>
              </a:buClr>
              <a:buSzPts val="2200"/>
              <a:buFont typeface="Arial"/>
              <a:buNone/>
            </a:pPr>
            <a:r>
              <a:rPr lang="en-US" sz="3100"/>
              <a:t>Kun je een les delen waarin </a:t>
            </a:r>
            <a:endParaRPr sz="3100"/>
          </a:p>
          <a:p>
            <a:pPr indent="0" lvl="0" marL="0" marR="0" rtl="0" algn="ctr">
              <a:lnSpc>
                <a:spcPct val="90000"/>
              </a:lnSpc>
              <a:spcBef>
                <a:spcPts val="1000"/>
              </a:spcBef>
              <a:spcAft>
                <a:spcPts val="0"/>
              </a:spcAft>
              <a:buClr>
                <a:schemeClr val="accent4"/>
              </a:buClr>
              <a:buSzPts val="2200"/>
              <a:buFont typeface="Arial"/>
              <a:buNone/>
            </a:pPr>
            <a:r>
              <a:rPr lang="en-US" sz="3100"/>
              <a:t>je leerlingen aanmoedigde om hun eigen ideeën te uiten?</a:t>
            </a:r>
            <a:endParaRPr sz="3100"/>
          </a:p>
          <a:p>
            <a:pPr indent="0" lvl="0" marL="0" marR="0" rtl="0" algn="ctr">
              <a:lnSpc>
                <a:spcPct val="90000"/>
              </a:lnSpc>
              <a:spcBef>
                <a:spcPts val="1000"/>
              </a:spcBef>
              <a:spcAft>
                <a:spcPts val="0"/>
              </a:spcAft>
              <a:buClr>
                <a:schemeClr val="accent4"/>
              </a:buClr>
              <a:buSzPts val="2200"/>
              <a:buFont typeface="Arial"/>
              <a:buNone/>
            </a:pPr>
            <a:r>
              <a:t/>
            </a:r>
            <a:endParaRPr sz="3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g33f97d2baad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1 - Succesvolle lesontwerpen analyseren</a:t>
            </a:r>
            <a:endParaRPr/>
          </a:p>
        </p:txBody>
      </p:sp>
      <p:sp>
        <p:nvSpPr>
          <p:cNvPr id="163" name="Google Shape;163;g33f97d2baad_0_3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rPr lang="en-US" sz="3100"/>
              <a:t>Bekijk de beschikbare lesontwerpen op de projectwebsite:</a:t>
            </a:r>
            <a:endParaRPr sz="3100"/>
          </a:p>
          <a:p>
            <a:pPr indent="0" lvl="0" marL="0" marR="0" rtl="0" algn="ctr">
              <a:lnSpc>
                <a:spcPct val="90000"/>
              </a:lnSpc>
              <a:spcBef>
                <a:spcPts val="1000"/>
              </a:spcBef>
              <a:spcAft>
                <a:spcPts val="0"/>
              </a:spcAft>
              <a:buClr>
                <a:schemeClr val="accent4"/>
              </a:buClr>
              <a:buSzPts val="2200"/>
              <a:buFont typeface="Arial"/>
              <a:buNone/>
            </a:pPr>
            <a:r>
              <a:rPr lang="en-US" sz="3100" u="sng">
                <a:solidFill>
                  <a:schemeClr val="hlink"/>
                </a:solidFill>
                <a:hlinkClick r:id="rId3"/>
              </a:rPr>
              <a:t>https://tinker-project.eu/resources/framework-and-toolkit/</a:t>
            </a:r>
            <a:endParaRPr sz="3100"/>
          </a:p>
          <a:p>
            <a:pPr indent="0" lvl="0" marL="0" marR="0" rtl="0" algn="ctr">
              <a:lnSpc>
                <a:spcPct val="90000"/>
              </a:lnSpc>
              <a:spcBef>
                <a:spcPts val="1000"/>
              </a:spcBef>
              <a:spcAft>
                <a:spcPts val="0"/>
              </a:spcAft>
              <a:buClr>
                <a:schemeClr val="accent4"/>
              </a:buClr>
              <a:buSzPts val="2200"/>
              <a:buFont typeface="Arial"/>
              <a:buNone/>
            </a:pPr>
            <a:r>
              <a:t/>
            </a:r>
            <a:endParaRPr sz="3100"/>
          </a:p>
          <a:p>
            <a:pPr indent="0" lvl="0" marL="0" marR="0" rtl="0" algn="ctr">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textRoundtripDataId="3"/>
                  </a:ext>
                </a:extLst>
              </a:rPr>
              <a:t>Selecteer </a:t>
            </a:r>
            <a:r>
              <a:rPr b="1" lang="en-US" sz="3100">
                <a:extLst>
                  <a:ext uri="http://customooxmlschemas.google.com/">
                    <go:slidesCustomData xmlns:go="http://customooxmlschemas.google.com/" textRoundtripDataId="4"/>
                  </a:ext>
                </a:extLst>
              </a:rPr>
              <a:t>2 lesontwerpen </a:t>
            </a:r>
            <a:r>
              <a:rPr lang="en-US" sz="3100">
                <a:extLst>
                  <a:ext uri="http://customooxmlschemas.google.com/">
                    <go:slidesCustomData xmlns:go="http://customooxmlschemas.google.com/" textRoundtripDataId="5"/>
                  </a:ext>
                </a:extLst>
              </a:rPr>
              <a:t>die aansluiten bij het TINKER-raamwerk.</a:t>
            </a:r>
            <a:endParaRPr sz="3100"/>
          </a:p>
          <a:p>
            <a:pPr indent="0" lvl="0" marL="0" rtl="0" algn="ctr">
              <a:lnSpc>
                <a:spcPct val="90000"/>
              </a:lnSpc>
              <a:spcBef>
                <a:spcPts val="1000"/>
              </a:spcBef>
              <a:spcAft>
                <a:spcPts val="0"/>
              </a:spcAft>
              <a:buClr>
                <a:srgbClr val="000000"/>
              </a:buClr>
              <a:buSzPts val="1400"/>
              <a:buFont typeface="Arial"/>
              <a:buNone/>
            </a:pPr>
            <a:r>
              <a:rPr lang="en-US" sz="3000" u="sng">
                <a:solidFill>
                  <a:schemeClr val="accent1"/>
                </a:solidFill>
                <a:hlinkClick r:id="rId4">
                  <a:extLst>
                    <a:ext uri="{A12FA001-AC4F-418D-AE19-62706E023703}">
                      <ahyp:hlinkClr val="tx"/>
                    </a:ext>
                  </a:extLst>
                </a:hlinkClick>
              </a:rPr>
              <a:t>https://tinker-project.eu/wp-content/uploads/2025/02/TINKER_WP2_Toolkit_Learning-Scenarios_EN_FV.pdf </a:t>
            </a:r>
            <a:endParaRPr sz="3000">
              <a:solidFill>
                <a:schemeClr val="accent1"/>
              </a:solidFill>
            </a:endParaRPr>
          </a:p>
          <a:p>
            <a:pPr indent="0" lvl="0" marL="1371600" marR="0" rtl="0" algn="ctr">
              <a:lnSpc>
                <a:spcPct val="90000"/>
              </a:lnSpc>
              <a:spcBef>
                <a:spcPts val="1000"/>
              </a:spcBef>
              <a:spcAft>
                <a:spcPts val="0"/>
              </a:spcAft>
              <a:buSzPts val="2200"/>
              <a:buNone/>
            </a:pPr>
            <a:r>
              <a:t/>
            </a:r>
            <a:endParaRPr sz="3100"/>
          </a:p>
        </p:txBody>
      </p:sp>
      <p:pic>
        <p:nvPicPr>
          <p:cNvPr id="164" name="Google Shape;164;g33f97d2baad_0_38" title="3371552.jpg"/>
          <p:cNvPicPr preferRelativeResize="0"/>
          <p:nvPr/>
        </p:nvPicPr>
        <p:blipFill rotWithShape="1">
          <a:blip r:embed="rId5">
            <a:alphaModFix/>
          </a:blip>
          <a:srcRect b="0" l="0" r="0" t="0"/>
          <a:stretch/>
        </p:blipFill>
        <p:spPr>
          <a:xfrm>
            <a:off x="9311625" y="4605650"/>
            <a:ext cx="1805325" cy="1805325"/>
          </a:xfrm>
          <a:prstGeom prst="rect">
            <a:avLst/>
          </a:prstGeom>
          <a:noFill/>
          <a:ln>
            <a:noFill/>
          </a:ln>
        </p:spPr>
      </p:pic>
      <p:sp>
        <p:nvSpPr>
          <p:cNvPr id="165" name="Google Shape;165;g33f97d2baad_0_38"/>
          <p:cNvSpPr txBox="1"/>
          <p:nvPr/>
        </p:nvSpPr>
        <p:spPr>
          <a:xfrm>
            <a:off x="9372450" y="6285950"/>
            <a:ext cx="2462700" cy="21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340861f7955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1 - Succesvolle lesontwerpen analyseren</a:t>
            </a:r>
            <a:endParaRPr/>
          </a:p>
        </p:txBody>
      </p:sp>
      <p:sp>
        <p:nvSpPr>
          <p:cNvPr id="172" name="Google Shape;172;g340861f7955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solidFill>
                <a:schemeClr val="dk2"/>
              </a:solidFill>
            </a:endParaRPr>
          </a:p>
          <a:p>
            <a:pPr indent="0" lvl="0" marL="0" rtl="0" algn="l">
              <a:lnSpc>
                <a:spcPct val="90000"/>
              </a:lnSpc>
              <a:spcBef>
                <a:spcPts val="1000"/>
              </a:spcBef>
              <a:spcAft>
                <a:spcPts val="0"/>
              </a:spcAft>
              <a:buSzPts val="2200"/>
              <a:buNone/>
            </a:pPr>
            <a:r>
              <a:rPr lang="en-US" sz="3100">
                <a:solidFill>
                  <a:schemeClr val="dk2"/>
                </a:solidFill>
              </a:rPr>
              <a:t>Geef uw input in de discussiedraad van de module: </a:t>
            </a:r>
            <a:endParaRPr sz="3100">
              <a:solidFill>
                <a:schemeClr val="dk2"/>
              </a:solidFill>
            </a:endParaRPr>
          </a:p>
          <a:p>
            <a:pPr indent="-425450" lvl="0" marL="914400" rtl="0" algn="l">
              <a:lnSpc>
                <a:spcPct val="90000"/>
              </a:lnSpc>
              <a:spcBef>
                <a:spcPts val="1000"/>
              </a:spcBef>
              <a:spcAft>
                <a:spcPts val="0"/>
              </a:spcAft>
              <a:buClr>
                <a:schemeClr val="dk2"/>
              </a:buClr>
              <a:buSzPts val="3100"/>
              <a:buChar char="●"/>
            </a:pPr>
            <a:r>
              <a:rPr lang="en-US" sz="3100">
                <a:solidFill>
                  <a:schemeClr val="dk2"/>
                </a:solidFill>
              </a:rPr>
              <a:t>Identificeer elementen van </a:t>
            </a:r>
            <a:r>
              <a:rPr b="1" lang="en-US" sz="3100">
                <a:solidFill>
                  <a:schemeClr val="dk2"/>
                </a:solidFill>
              </a:rPr>
              <a:t>samenwerking, creativiteit en inclusiviteit </a:t>
            </a:r>
            <a:r>
              <a:rPr lang="en-US" sz="3100">
                <a:solidFill>
                  <a:schemeClr val="dk2"/>
                </a:solidFill>
              </a:rPr>
              <a:t>binnen de geselecteerde lesplannen</a:t>
            </a:r>
            <a:endParaRPr sz="3100">
              <a:solidFill>
                <a:schemeClr val="dk2"/>
              </a:solidFill>
            </a:endParaRPr>
          </a:p>
          <a:p>
            <a:pPr indent="0" lvl="0" marL="914400" rtl="0" algn="l">
              <a:lnSpc>
                <a:spcPct val="90000"/>
              </a:lnSpc>
              <a:spcBef>
                <a:spcPts val="1000"/>
              </a:spcBef>
              <a:spcAft>
                <a:spcPts val="0"/>
              </a:spcAft>
              <a:buSzPts val="2200"/>
              <a:buNone/>
            </a:pPr>
            <a:r>
              <a:t/>
            </a:r>
            <a:endParaRPr sz="3100">
              <a:solidFill>
                <a:schemeClr val="dk2"/>
              </a:solidFill>
            </a:endParaRPr>
          </a:p>
          <a:p>
            <a:pPr indent="-425450" lvl="0" marL="914400" rtl="0" algn="l">
              <a:lnSpc>
                <a:spcPct val="90000"/>
              </a:lnSpc>
              <a:spcBef>
                <a:spcPts val="1000"/>
              </a:spcBef>
              <a:spcAft>
                <a:spcPts val="0"/>
              </a:spcAft>
              <a:buClr>
                <a:schemeClr val="dk2"/>
              </a:buClr>
              <a:buSzPts val="3100"/>
              <a:buChar char="●"/>
            </a:pPr>
            <a:r>
              <a:rPr b="1" lang="en-US" sz="3100">
                <a:solidFill>
                  <a:schemeClr val="dk2"/>
                </a:solidFill>
              </a:rPr>
              <a:t>Elke groep rapporteert: </a:t>
            </a:r>
            <a:endParaRPr b="1" sz="3100">
              <a:solidFill>
                <a:schemeClr val="dk2"/>
              </a:solidFill>
            </a:endParaRPr>
          </a:p>
          <a:p>
            <a:pPr indent="-425450" lvl="1" marL="1371600" rtl="0" algn="l">
              <a:lnSpc>
                <a:spcPct val="90000"/>
              </a:lnSpc>
              <a:spcBef>
                <a:spcPts val="0"/>
              </a:spcBef>
              <a:spcAft>
                <a:spcPts val="0"/>
              </a:spcAft>
              <a:buClr>
                <a:schemeClr val="dk2"/>
              </a:buClr>
              <a:buSzPts val="3100"/>
              <a:buChar char="○"/>
            </a:pPr>
            <a:r>
              <a:rPr b="1" lang="en-US" sz="3100">
                <a:solidFill>
                  <a:schemeClr val="dk2"/>
                </a:solidFill>
              </a:rPr>
              <a:t>één hoogtepunt </a:t>
            </a:r>
            <a:r>
              <a:rPr lang="en-US" sz="3100">
                <a:solidFill>
                  <a:schemeClr val="dk2"/>
                </a:solidFill>
              </a:rPr>
              <a:t>en </a:t>
            </a:r>
            <a:endParaRPr sz="3100">
              <a:solidFill>
                <a:schemeClr val="dk2"/>
              </a:solidFill>
            </a:endParaRPr>
          </a:p>
          <a:p>
            <a:pPr indent="-425450" lvl="1" marL="1371600" rtl="0" algn="l">
              <a:lnSpc>
                <a:spcPct val="90000"/>
              </a:lnSpc>
              <a:spcBef>
                <a:spcPts val="0"/>
              </a:spcBef>
              <a:spcAft>
                <a:spcPts val="0"/>
              </a:spcAft>
              <a:buClr>
                <a:schemeClr val="dk2"/>
              </a:buClr>
              <a:buSzPts val="3100"/>
              <a:buChar char="○"/>
            </a:pPr>
            <a:r>
              <a:rPr b="1" lang="en-US" sz="3100">
                <a:solidFill>
                  <a:schemeClr val="dk2"/>
                </a:solidFill>
              </a:rPr>
              <a:t>één verbeterpunt</a:t>
            </a:r>
            <a:r>
              <a:rPr lang="en-US" sz="3100">
                <a:solidFill>
                  <a:schemeClr val="dk2"/>
                </a:solidFill>
              </a:rPr>
              <a:t>.</a:t>
            </a:r>
            <a:endParaRPr sz="3100">
              <a:solidFill>
                <a:schemeClr val="dk2"/>
              </a:solidFill>
            </a:endParaRPr>
          </a:p>
          <a:p>
            <a:pPr indent="0" lvl="0" marL="1371600" marR="0" rtl="0" algn="l">
              <a:lnSpc>
                <a:spcPct val="90000"/>
              </a:lnSpc>
              <a:spcBef>
                <a:spcPts val="1000"/>
              </a:spcBef>
              <a:spcAft>
                <a:spcPts val="0"/>
              </a:spcAft>
              <a:buSzPts val="2200"/>
              <a:buNone/>
            </a:pPr>
            <a:r>
              <a:t/>
            </a:r>
            <a:endParaRPr sz="3100">
              <a:solidFill>
                <a:schemeClr val="dk2"/>
              </a:solidFill>
            </a:endParaRPr>
          </a:p>
        </p:txBody>
      </p:sp>
      <p:pic>
        <p:nvPicPr>
          <p:cNvPr id="173" name="Google Shape;173;g340861f7955_0_1" title="3371552.jpg"/>
          <p:cNvPicPr preferRelativeResize="0"/>
          <p:nvPr/>
        </p:nvPicPr>
        <p:blipFill rotWithShape="1">
          <a:blip r:embed="rId3">
            <a:alphaModFix/>
          </a:blip>
          <a:srcRect b="0" l="0" r="0" t="0"/>
          <a:stretch/>
        </p:blipFill>
        <p:spPr>
          <a:xfrm>
            <a:off x="9049525" y="3820300"/>
            <a:ext cx="2590675" cy="2590675"/>
          </a:xfrm>
          <a:prstGeom prst="rect">
            <a:avLst/>
          </a:prstGeom>
          <a:noFill/>
          <a:ln>
            <a:noFill/>
          </a:ln>
        </p:spPr>
      </p:pic>
      <p:sp>
        <p:nvSpPr>
          <p:cNvPr id="174" name="Google Shape;174;g340861f7955_0_1"/>
          <p:cNvSpPr txBox="1"/>
          <p:nvPr/>
        </p:nvSpPr>
        <p:spPr>
          <a:xfrm>
            <a:off x="9372450" y="6285950"/>
            <a:ext cx="2462700" cy="21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33f97d2baad_0_5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2: Een les aanpassen voor het TINKER-kader</a:t>
            </a:r>
            <a:endParaRPr/>
          </a:p>
        </p:txBody>
      </p:sp>
      <p:sp>
        <p:nvSpPr>
          <p:cNvPr id="181" name="Google Shape;181;g33f97d2baad_0_5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0" marR="0" rtl="0" algn="l">
              <a:lnSpc>
                <a:spcPct val="90000"/>
              </a:lnSpc>
              <a:spcBef>
                <a:spcPts val="1000"/>
              </a:spcBef>
              <a:spcAft>
                <a:spcPts val="0"/>
              </a:spcAft>
              <a:buClr>
                <a:schemeClr val="accent4"/>
              </a:buClr>
              <a:buSzPts val="2200"/>
              <a:buFont typeface="Arial"/>
              <a:buNone/>
            </a:pPr>
            <a:r>
              <a:rPr lang="en-US" sz="3000">
                <a:solidFill>
                  <a:srgbClr val="1D1D1B"/>
                </a:solidFill>
              </a:rPr>
              <a:t>Bekijk de lesplannen en zoek als klas naar de belangrijkste onderdelen van de lessjabloon. </a:t>
            </a:r>
            <a:endParaRPr sz="3000"/>
          </a:p>
          <a:p>
            <a:pPr indent="-425450" lvl="0" marL="914400" marR="0" rtl="0" algn="l">
              <a:lnSpc>
                <a:spcPct val="90000"/>
              </a:lnSpc>
              <a:spcBef>
                <a:spcPts val="1000"/>
              </a:spcBef>
              <a:spcAft>
                <a:spcPts val="0"/>
              </a:spcAft>
              <a:buSzPts val="3100"/>
              <a:buChar char="•"/>
            </a:pPr>
            <a:r>
              <a:rPr lang="en-US" sz="3100"/>
              <a:t>Leg de </a:t>
            </a:r>
            <a:r>
              <a:rPr b="1" lang="en-US" sz="3100"/>
              <a:t>onderdelen </a:t>
            </a:r>
            <a:r>
              <a:rPr lang="en-US" sz="3100"/>
              <a:t>van </a:t>
            </a:r>
            <a:r>
              <a:rPr lang="en-US" sz="3100" u="sng">
                <a:solidFill>
                  <a:schemeClr val="hlink"/>
                </a:solidFill>
                <a:hlinkClick r:id="rId3"/>
              </a:rPr>
              <a:t>het </a:t>
            </a:r>
            <a:r>
              <a:rPr lang="en-US" sz="3100" u="sng">
                <a:solidFill>
                  <a:schemeClr val="hlink"/>
                </a:solidFill>
                <a:hlinkClick r:id="rId4"/>
                <a:extLst>
                  <a:ext uri="http://customooxmlschemas.google.com/">
                    <go:slidesCustomData xmlns:go="http://customooxmlschemas.google.com/" textRoundtripDataId="6"/>
                  </a:ext>
                </a:extLst>
              </a:rPr>
              <a:t>lesontwerpsjabloon </a:t>
            </a:r>
            <a:r>
              <a:rPr lang="en-US" sz="3100"/>
              <a:t>uit.</a:t>
            </a:r>
            <a:endParaRPr sz="3100"/>
          </a:p>
          <a:p>
            <a:pPr indent="0" lvl="0" marL="0" marR="0" rtl="0" algn="l">
              <a:lnSpc>
                <a:spcPct val="90000"/>
              </a:lnSpc>
              <a:spcBef>
                <a:spcPts val="1000"/>
              </a:spcBef>
              <a:spcAft>
                <a:spcPts val="0"/>
              </a:spcAft>
              <a:buSzPts val="2200"/>
              <a:buNone/>
            </a:pPr>
            <a:r>
              <a:t/>
            </a:r>
            <a:endParaRPr sz="3100"/>
          </a:p>
          <a:p>
            <a:pPr indent="0" lvl="0" marL="0" rtl="0" algn="l">
              <a:lnSpc>
                <a:spcPct val="90000"/>
              </a:lnSpc>
              <a:spcBef>
                <a:spcPts val="1000"/>
              </a:spcBef>
              <a:spcAft>
                <a:spcPts val="0"/>
              </a:spcAft>
              <a:buClr>
                <a:schemeClr val="accent4"/>
              </a:buClr>
              <a:buSzPts val="2200"/>
              <a:buFont typeface="Arial"/>
              <a:buNone/>
            </a:pPr>
            <a:r>
              <a:rPr lang="en-US" sz="3100"/>
              <a:t>In groepjes (4-5 deelnemers): </a:t>
            </a:r>
            <a:endParaRPr sz="3100"/>
          </a:p>
          <a:p>
            <a:pPr indent="-425450" lvl="0" marL="914400" rtl="0" algn="l">
              <a:lnSpc>
                <a:spcPct val="90000"/>
              </a:lnSpc>
              <a:spcBef>
                <a:spcPts val="1000"/>
              </a:spcBef>
              <a:spcAft>
                <a:spcPts val="0"/>
              </a:spcAft>
              <a:buSzPts val="3100"/>
              <a:buChar char="●"/>
            </a:pPr>
            <a:r>
              <a:rPr lang="en-US" sz="3100"/>
              <a:t>Neem een van jullie bestaande lesvoorbeelden, </a:t>
            </a:r>
            <a:r>
              <a:rPr b="1" lang="en-US" sz="3100"/>
              <a:t>door toe te voegen</a:t>
            </a:r>
            <a:r>
              <a:rPr lang="en-US" sz="3100"/>
              <a:t>:</a:t>
            </a:r>
            <a:endParaRPr sz="3100"/>
          </a:p>
          <a:p>
            <a:pPr indent="-425450" lvl="1" marL="1371600" marR="0" rtl="0" algn="l">
              <a:lnSpc>
                <a:spcPct val="90000"/>
              </a:lnSpc>
              <a:spcBef>
                <a:spcPts val="0"/>
              </a:spcBef>
              <a:spcAft>
                <a:spcPts val="0"/>
              </a:spcAft>
              <a:buSzPts val="3100"/>
              <a:buChar char="○"/>
            </a:pPr>
            <a:r>
              <a:rPr lang="en-US" sz="3100"/>
              <a:t>Een nieuwe </a:t>
            </a:r>
            <a:r>
              <a:rPr b="1" lang="en-US" sz="3100"/>
              <a:t>gezamenlijke taak</a:t>
            </a:r>
            <a:endParaRPr b="1" sz="3100"/>
          </a:p>
          <a:p>
            <a:pPr indent="-425450" lvl="1" marL="1371600" marR="0" rtl="0" algn="l">
              <a:lnSpc>
                <a:spcPct val="90000"/>
              </a:lnSpc>
              <a:spcBef>
                <a:spcPts val="0"/>
              </a:spcBef>
              <a:spcAft>
                <a:spcPts val="0"/>
              </a:spcAft>
              <a:buSzPts val="3100"/>
              <a:buChar char="○"/>
            </a:pPr>
            <a:r>
              <a:rPr lang="en-US" sz="3100"/>
              <a:t>Een </a:t>
            </a:r>
            <a:r>
              <a:rPr b="1" lang="en-US" sz="3100"/>
              <a:t>formatieve beoordeling</a:t>
            </a:r>
            <a:endParaRPr sz="3100"/>
          </a:p>
          <a:p>
            <a:pPr indent="-425450" lvl="0" marL="914400" marR="0" rtl="0" algn="l">
              <a:lnSpc>
                <a:spcPct val="90000"/>
              </a:lnSpc>
              <a:spcBef>
                <a:spcPts val="0"/>
              </a:spcBef>
              <a:spcAft>
                <a:spcPts val="0"/>
              </a:spcAft>
              <a:buSzPts val="3100"/>
              <a:buChar char="●"/>
            </a:pPr>
            <a:r>
              <a:rPr b="1" lang="en-US" sz="3100"/>
              <a:t>Presenteer </a:t>
            </a:r>
            <a:r>
              <a:rPr lang="en-US" sz="3100"/>
              <a:t>en toon jullie aangepaste lessen.</a:t>
            </a:r>
            <a:endParaRPr sz="3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340861f7955_0_2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2: Een les aanpassen voor het TINKER-kader</a:t>
            </a:r>
            <a:endParaRPr/>
          </a:p>
        </p:txBody>
      </p:sp>
      <p:sp>
        <p:nvSpPr>
          <p:cNvPr id="188" name="Google Shape;188;g340861f7955_0_2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100"/>
          </a:p>
          <a:p>
            <a:pPr indent="0" lvl="0" marL="0" marR="0" rtl="0" algn="l">
              <a:lnSpc>
                <a:spcPct val="90000"/>
              </a:lnSpc>
              <a:spcBef>
                <a:spcPts val="1000"/>
              </a:spcBef>
              <a:spcAft>
                <a:spcPts val="0"/>
              </a:spcAft>
              <a:buSzPts val="2200"/>
              <a:buNone/>
            </a:pPr>
            <a:r>
              <a:t/>
            </a:r>
            <a:endParaRPr sz="3100"/>
          </a:p>
          <a:p>
            <a:pPr indent="0" lvl="0" marL="0" rtl="0" algn="l">
              <a:lnSpc>
                <a:spcPct val="90000"/>
              </a:lnSpc>
              <a:spcBef>
                <a:spcPts val="1000"/>
              </a:spcBef>
              <a:spcAft>
                <a:spcPts val="0"/>
              </a:spcAft>
              <a:buClr>
                <a:schemeClr val="accent4"/>
              </a:buClr>
              <a:buSzPts val="2200"/>
              <a:buFont typeface="Arial"/>
              <a:buNone/>
            </a:pPr>
            <a:r>
              <a:rPr lang="en-US" sz="3100"/>
              <a:t>Discussieer als groep in een thread: </a:t>
            </a:r>
            <a:endParaRPr sz="3100"/>
          </a:p>
          <a:p>
            <a:pPr indent="-425450" lvl="0" marL="914400" rtl="0" algn="l">
              <a:lnSpc>
                <a:spcPct val="90000"/>
              </a:lnSpc>
              <a:spcBef>
                <a:spcPts val="1000"/>
              </a:spcBef>
              <a:spcAft>
                <a:spcPts val="0"/>
              </a:spcAft>
              <a:buSzPts val="3100"/>
              <a:buChar char="●"/>
            </a:pPr>
            <a:r>
              <a:rPr b="1" lang="en-US" sz="3100"/>
              <a:t>Pas </a:t>
            </a:r>
            <a:r>
              <a:rPr lang="en-US" sz="3100"/>
              <a:t>je lesplan </a:t>
            </a:r>
            <a:r>
              <a:rPr b="1" lang="en-US" sz="3100"/>
              <a:t>aan</a:t>
            </a:r>
            <a:r>
              <a:rPr lang="en-US" sz="3100"/>
              <a:t>, </a:t>
            </a:r>
            <a:r>
              <a:rPr b="1" lang="en-US" sz="3100"/>
              <a:t>door toe te voegen</a:t>
            </a:r>
            <a:r>
              <a:rPr lang="en-US" sz="3100"/>
              <a:t>:</a:t>
            </a:r>
            <a:endParaRPr sz="3100"/>
          </a:p>
          <a:p>
            <a:pPr indent="-425450" lvl="1" marL="1371600" marR="0" rtl="0" algn="l">
              <a:lnSpc>
                <a:spcPct val="90000"/>
              </a:lnSpc>
              <a:spcBef>
                <a:spcPts val="0"/>
              </a:spcBef>
              <a:spcAft>
                <a:spcPts val="0"/>
              </a:spcAft>
              <a:buSzPts val="3100"/>
              <a:buChar char="○"/>
            </a:pPr>
            <a:r>
              <a:rPr lang="en-US" sz="3100"/>
              <a:t>Een nieuwe </a:t>
            </a:r>
            <a:r>
              <a:rPr b="1" lang="en-US" sz="3100"/>
              <a:t>gezamenlijke taak</a:t>
            </a:r>
            <a:endParaRPr b="1" sz="3100"/>
          </a:p>
          <a:p>
            <a:pPr indent="-425450" lvl="1" marL="1371600" marR="0" rtl="0" algn="l">
              <a:lnSpc>
                <a:spcPct val="90000"/>
              </a:lnSpc>
              <a:spcBef>
                <a:spcPts val="0"/>
              </a:spcBef>
              <a:spcAft>
                <a:spcPts val="0"/>
              </a:spcAft>
              <a:buSzPts val="3100"/>
              <a:buChar char="○"/>
            </a:pPr>
            <a:r>
              <a:rPr lang="en-US" sz="3100"/>
              <a:t>Een </a:t>
            </a:r>
            <a:r>
              <a:rPr b="1" lang="en-US" sz="3100"/>
              <a:t>formatieve beoordeling</a:t>
            </a:r>
            <a:endParaRPr b="1" sz="3000"/>
          </a:p>
          <a:p>
            <a:pPr indent="-419100" lvl="1" marL="1371600" rtl="0" algn="l">
              <a:lnSpc>
                <a:spcPct val="100000"/>
              </a:lnSpc>
              <a:spcBef>
                <a:spcPts val="0"/>
              </a:spcBef>
              <a:spcAft>
                <a:spcPts val="0"/>
              </a:spcAft>
              <a:buSzPts val="3000"/>
              <a:buFont typeface="Calibri"/>
              <a:buChar char="○"/>
            </a:pPr>
            <a:r>
              <a:rPr lang="en-US" sz="3000">
                <a:solidFill>
                  <a:srgbClr val="1D1D1B"/>
                </a:solidFill>
              </a:rPr>
              <a:t>Een TINKER afgestemd leerresultaat</a:t>
            </a:r>
            <a:endParaRPr b="1" sz="3000"/>
          </a:p>
          <a:p>
            <a:pPr indent="0" lvl="0" marL="1371600" marR="0" rtl="0" algn="l">
              <a:lnSpc>
                <a:spcPct val="90000"/>
              </a:lnSpc>
              <a:spcBef>
                <a:spcPts val="1000"/>
              </a:spcBef>
              <a:spcAft>
                <a:spcPts val="0"/>
              </a:spcAft>
              <a:buSzPts val="2200"/>
              <a:buNone/>
            </a:pPr>
            <a:r>
              <a:t/>
            </a:r>
            <a:endParaRPr b="1" sz="3000"/>
          </a:p>
          <a:p>
            <a:pPr indent="-425450" lvl="0" marL="914400" marR="0" rtl="0" algn="l">
              <a:lnSpc>
                <a:spcPct val="90000"/>
              </a:lnSpc>
              <a:spcBef>
                <a:spcPts val="1000"/>
              </a:spcBef>
              <a:spcAft>
                <a:spcPts val="0"/>
              </a:spcAft>
              <a:buSzPts val="3100"/>
              <a:buChar char="●"/>
            </a:pPr>
            <a:r>
              <a:rPr b="1" lang="en-US" sz="3100"/>
              <a:t>Presenteer </a:t>
            </a:r>
            <a:r>
              <a:rPr lang="en-US" sz="3100"/>
              <a:t>en toon jullie aangepaste lessen in een gedeeld digitaal bord (link staat in de discussiedraad).</a:t>
            </a:r>
            <a:endParaRPr sz="3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3f97d2baad_0_5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3: Een nieuwe TINKER-les ontwerpen</a:t>
            </a:r>
            <a:endParaRPr/>
          </a:p>
        </p:txBody>
      </p:sp>
      <p:sp>
        <p:nvSpPr>
          <p:cNvPr id="195" name="Google Shape;195;g33f97d2baad_0_5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425450" lvl="0" marL="914400" marR="0" rtl="0" algn="l">
              <a:lnSpc>
                <a:spcPct val="90000"/>
              </a:lnSpc>
              <a:spcBef>
                <a:spcPts val="1000"/>
              </a:spcBef>
              <a:spcAft>
                <a:spcPts val="0"/>
              </a:spcAft>
              <a:buSzPts val="3100"/>
              <a:buChar char="●"/>
            </a:pPr>
            <a:r>
              <a:rPr b="1" lang="en-US" sz="3100"/>
              <a:t>Stel </a:t>
            </a:r>
            <a:r>
              <a:rPr lang="en-US" sz="3100"/>
              <a:t>een lesplan van 45 minuten op met daarin:</a:t>
            </a:r>
            <a:endParaRPr sz="3100"/>
          </a:p>
          <a:p>
            <a:pPr indent="-425450" lvl="1" marL="1371600" marR="0" rtl="0" algn="l">
              <a:lnSpc>
                <a:spcPct val="90000"/>
              </a:lnSpc>
              <a:spcBef>
                <a:spcPts val="0"/>
              </a:spcBef>
              <a:spcAft>
                <a:spcPts val="0"/>
              </a:spcAft>
              <a:buSzPts val="3100"/>
              <a:buChar char="○"/>
            </a:pPr>
            <a:r>
              <a:rPr b="1" lang="en-US" sz="3100"/>
              <a:t>Twee leerresultaten </a:t>
            </a:r>
            <a:r>
              <a:rPr lang="en-US" sz="3100"/>
              <a:t>afgestemd op TINKER</a:t>
            </a:r>
            <a:endParaRPr sz="3100"/>
          </a:p>
          <a:p>
            <a:pPr indent="-425450" lvl="1" marL="1371600" marR="0" rtl="0" algn="l">
              <a:lnSpc>
                <a:spcPct val="90000"/>
              </a:lnSpc>
              <a:spcBef>
                <a:spcPts val="0"/>
              </a:spcBef>
              <a:spcAft>
                <a:spcPts val="0"/>
              </a:spcAft>
              <a:buSzPts val="3100"/>
              <a:buChar char="○"/>
            </a:pPr>
            <a:r>
              <a:rPr b="1" lang="en-US" sz="3100"/>
              <a:t>Een taak voor samenwerking </a:t>
            </a:r>
            <a:r>
              <a:rPr lang="en-US" sz="3100"/>
              <a:t>(bijv. een programmeeroefening in tweetallen)</a:t>
            </a:r>
            <a:endParaRPr sz="3100"/>
          </a:p>
          <a:p>
            <a:pPr indent="-425450" lvl="1" marL="1371600" marR="0" rtl="0" algn="l">
              <a:lnSpc>
                <a:spcPct val="90000"/>
              </a:lnSpc>
              <a:spcBef>
                <a:spcPts val="0"/>
              </a:spcBef>
              <a:spcAft>
                <a:spcPts val="0"/>
              </a:spcAft>
              <a:buSzPts val="3100"/>
              <a:buChar char="○"/>
            </a:pPr>
            <a:r>
              <a:rPr b="1" lang="en-US" sz="3100"/>
              <a:t>Een formatieve beoordeling (</a:t>
            </a:r>
            <a:r>
              <a:rPr lang="en-US" sz="3100"/>
              <a:t>bijv. een peer-feedbackformulier)</a:t>
            </a:r>
            <a:endParaRPr sz="3100"/>
          </a:p>
          <a:p>
            <a:pPr indent="0" lvl="0" marL="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lang="en-US" sz="3100"/>
              <a:t>Wissel lesontwerpen uit en </a:t>
            </a:r>
            <a:r>
              <a:rPr b="1" lang="en-US" sz="3100"/>
              <a:t>geef feedback aan elkaar </a:t>
            </a:r>
            <a:r>
              <a:rPr lang="en-US" sz="3100"/>
              <a:t>via de voorziene discussiedraad.</a:t>
            </a:r>
            <a:endParaRPr sz="3100"/>
          </a:p>
          <a:p>
            <a:pPr indent="-425450" lvl="0" marL="914400" marR="0" rtl="0" algn="l">
              <a:lnSpc>
                <a:spcPct val="90000"/>
              </a:lnSpc>
              <a:spcBef>
                <a:spcPts val="0"/>
              </a:spcBef>
              <a:spcAft>
                <a:spcPts val="0"/>
              </a:spcAft>
              <a:buSzPts val="3100"/>
              <a:buChar char="●"/>
            </a:pPr>
            <a:r>
              <a:rPr b="1" lang="en-US" sz="3100"/>
              <a:t>Bespreek </a:t>
            </a:r>
            <a:r>
              <a:rPr lang="en-US" sz="3100"/>
              <a:t>in groepjes de </a:t>
            </a:r>
            <a:r>
              <a:rPr b="1" lang="en-US" sz="3100"/>
              <a:t>uitdagingen en inzichten</a:t>
            </a:r>
            <a:r>
              <a:rPr lang="en-US" sz="3100"/>
              <a:t>.</a:t>
            </a:r>
            <a:endParaRPr sz="31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33f8e118a43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Reflectie en conclusies</a:t>
            </a:r>
            <a:endParaRPr/>
          </a:p>
        </p:txBody>
      </p:sp>
      <p:sp>
        <p:nvSpPr>
          <p:cNvPr id="202" name="Google Shape;202;g33f8e118a43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b="1" sz="2600"/>
          </a:p>
          <a:p>
            <a:pPr indent="0" lvl="0" marL="0" marR="0" rtl="0" algn="l">
              <a:lnSpc>
                <a:spcPct val="90000"/>
              </a:lnSpc>
              <a:spcBef>
                <a:spcPts val="1000"/>
              </a:spcBef>
              <a:spcAft>
                <a:spcPts val="0"/>
              </a:spcAft>
              <a:buSzPts val="2200"/>
              <a:buNone/>
            </a:pPr>
            <a:r>
              <a:t/>
            </a:r>
            <a:endParaRPr b="1" sz="2600"/>
          </a:p>
          <a:p>
            <a:pPr indent="0" lvl="0" marL="0" marR="0" rtl="0" algn="l">
              <a:lnSpc>
                <a:spcPct val="90000"/>
              </a:lnSpc>
              <a:spcBef>
                <a:spcPts val="1000"/>
              </a:spcBef>
              <a:spcAft>
                <a:spcPts val="0"/>
              </a:spcAft>
              <a:buSzPts val="2200"/>
              <a:buNone/>
            </a:pPr>
            <a:r>
              <a:rPr lang="en-US" sz="2600"/>
              <a:t>In deze les hebben we de </a:t>
            </a:r>
            <a:r>
              <a:rPr b="1" lang="en-US" sz="2600"/>
              <a:t>belangrijkste onderdelen van een TINKER-les </a:t>
            </a:r>
            <a:r>
              <a:rPr lang="en-US" sz="2600"/>
              <a:t>onderzocht.</a:t>
            </a:r>
            <a:endParaRPr sz="2600"/>
          </a:p>
          <a:p>
            <a:pPr indent="0" lvl="0" marL="0" marR="0" rtl="0" algn="l">
              <a:lnSpc>
                <a:spcPct val="90000"/>
              </a:lnSpc>
              <a:spcBef>
                <a:spcPts val="1000"/>
              </a:spcBef>
              <a:spcAft>
                <a:spcPts val="0"/>
              </a:spcAft>
              <a:buSzPts val="2200"/>
              <a:buNone/>
            </a:pPr>
            <a:r>
              <a:t/>
            </a:r>
            <a:endParaRPr sz="2600"/>
          </a:p>
          <a:p>
            <a:pPr indent="-368300" lvl="0" marL="571500" marR="0" rtl="0" algn="l">
              <a:lnSpc>
                <a:spcPct val="90000"/>
              </a:lnSpc>
              <a:spcBef>
                <a:spcPts val="1000"/>
              </a:spcBef>
              <a:spcAft>
                <a:spcPts val="0"/>
              </a:spcAft>
              <a:buClr>
                <a:schemeClr val="accent4"/>
              </a:buClr>
              <a:buSzPts val="2600"/>
              <a:buChar char="•"/>
            </a:pPr>
            <a:r>
              <a:rPr b="1" lang="en-US" sz="2600"/>
              <a:t>Denk na </a:t>
            </a:r>
            <a:r>
              <a:rPr lang="en-US" sz="2600"/>
              <a:t>over hoe deze sleutelcomponenten je manier van lesgeven kunnen verbeteren.</a:t>
            </a:r>
            <a:endParaRPr sz="2600"/>
          </a:p>
          <a:p>
            <a:pPr indent="0" lvl="0" marL="0" marR="0" rtl="0" algn="l">
              <a:lnSpc>
                <a:spcPct val="90000"/>
              </a:lnSpc>
              <a:spcBef>
                <a:spcPts val="1000"/>
              </a:spcBef>
              <a:spcAft>
                <a:spcPts val="0"/>
              </a:spcAft>
              <a:buSzPts val="2200"/>
              <a:buNone/>
            </a:pPr>
            <a:r>
              <a:t/>
            </a:r>
            <a:endParaRPr sz="2600"/>
          </a:p>
          <a:p>
            <a:pPr indent="-368300" lvl="0" marL="571500" marR="0" rtl="0" algn="l">
              <a:lnSpc>
                <a:spcPct val="90000"/>
              </a:lnSpc>
              <a:spcBef>
                <a:spcPts val="1000"/>
              </a:spcBef>
              <a:spcAft>
                <a:spcPts val="0"/>
              </a:spcAft>
              <a:buClr>
                <a:schemeClr val="accent4"/>
              </a:buClr>
              <a:buSzPts val="2600"/>
              <a:buChar char="•"/>
            </a:pPr>
            <a:r>
              <a:rPr b="1" lang="en-US" sz="2600"/>
              <a:t>Vragen </a:t>
            </a:r>
            <a:r>
              <a:rPr lang="en-US" sz="2600"/>
              <a:t>om over na te denken:</a:t>
            </a:r>
            <a:endParaRPr sz="2600"/>
          </a:p>
          <a:p>
            <a:pPr indent="-393700" lvl="1" marL="914400" marR="0" rtl="0" algn="l">
              <a:lnSpc>
                <a:spcPct val="90000"/>
              </a:lnSpc>
              <a:spcBef>
                <a:spcPts val="1000"/>
              </a:spcBef>
              <a:spcAft>
                <a:spcPts val="0"/>
              </a:spcAft>
              <a:buSzPts val="2200"/>
              <a:buChar char="•"/>
            </a:pPr>
            <a:r>
              <a:rPr b="1" lang="en-US" sz="2400"/>
              <a:t>Wat was het meest uitdagende aspect van het afstemmen van je les op de TINKER-principes?</a:t>
            </a:r>
            <a:endParaRPr b="1" sz="2400"/>
          </a:p>
          <a:p>
            <a:pPr indent="0" lvl="0" marL="0" marR="0" rtl="0" algn="l">
              <a:lnSpc>
                <a:spcPct val="90000"/>
              </a:lnSpc>
              <a:spcBef>
                <a:spcPts val="1000"/>
              </a:spcBef>
              <a:spcAft>
                <a:spcPts val="0"/>
              </a:spcAft>
              <a:buSzPts val="2200"/>
              <a:buNone/>
            </a:pPr>
            <a:r>
              <a:t/>
            </a:r>
            <a:endParaRPr sz="2600"/>
          </a:p>
          <a:p>
            <a:pPr indent="-393700" lvl="1" marL="914400" marR="0" rtl="0" algn="l">
              <a:lnSpc>
                <a:spcPct val="90000"/>
              </a:lnSpc>
              <a:spcBef>
                <a:spcPts val="1000"/>
              </a:spcBef>
              <a:spcAft>
                <a:spcPts val="0"/>
              </a:spcAft>
              <a:buSzPts val="2200"/>
              <a:buChar char="•"/>
            </a:pPr>
            <a:r>
              <a:rPr b="1" lang="en-US" sz="2400"/>
              <a:t>Hoe kun je genderintegriteit garanderen in je toekomstige lesontwerpen?</a:t>
            </a:r>
            <a:endParaRPr b="1" sz="24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Aanvullende bronnen</a:t>
            </a:r>
            <a:endParaRPr/>
          </a:p>
        </p:txBody>
      </p:sp>
      <p:sp>
        <p:nvSpPr>
          <p:cNvPr id="208" name="Google Shape;208;p1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Het TINKER-raamwerk en de TINKER-toolkit -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De TINKER leerscenario's - </a:t>
            </a:r>
            <a:r>
              <a:rPr lang="en-US" sz="3100" u="sng">
                <a:solidFill>
                  <a:schemeClr val="hlink"/>
                </a:solidFill>
                <a:hlinkClick r:id="rId4"/>
              </a:rPr>
              <a:t>PDF</a:t>
            </a:r>
            <a:endParaRPr sz="3100"/>
          </a:p>
          <a:p>
            <a:pPr indent="-425450" lvl="0" marL="457200" marR="0" rtl="0" algn="l">
              <a:lnSpc>
                <a:spcPct val="90000"/>
              </a:lnSpc>
              <a:spcBef>
                <a:spcPts val="0"/>
              </a:spcBef>
              <a:spcAft>
                <a:spcPts val="0"/>
              </a:spcAft>
              <a:buSzPts val="3100"/>
              <a:buChar char="•"/>
            </a:pPr>
            <a:r>
              <a:rPr lang="en-US" sz="3100"/>
              <a:t>Het TINKER raamwerk en de TINKER toolkit - </a:t>
            </a:r>
            <a:r>
              <a:rPr lang="en-US" sz="3100" u="sng">
                <a:solidFill>
                  <a:schemeClr val="hlink"/>
                </a:solidFill>
                <a:hlinkClick r:id="rId5"/>
              </a:rPr>
              <a:t>Overzicht (Web) </a:t>
            </a:r>
            <a:r>
              <a:rPr lang="en-US" sz="3100"/>
              <a:t>- </a:t>
            </a:r>
            <a:r>
              <a:rPr lang="en-US" sz="3100" u="sng">
                <a:solidFill>
                  <a:schemeClr val="hlink"/>
                </a:solidFill>
                <a:hlinkClick r:id="rId6"/>
              </a:rPr>
              <a:t>https://tinker-project.eu/resources/framework-and-toolkit/</a:t>
            </a:r>
            <a:endParaRPr sz="3100"/>
          </a:p>
          <a:p>
            <a:pPr indent="-425450" lvl="0" marL="457200" marR="0" rtl="0" algn="l">
              <a:lnSpc>
                <a:spcPct val="90000"/>
              </a:lnSpc>
              <a:spcBef>
                <a:spcPts val="0"/>
              </a:spcBef>
              <a:spcAft>
                <a:spcPts val="0"/>
              </a:spcAft>
              <a:buSzPts val="3100"/>
              <a:buChar char="•"/>
            </a:pPr>
            <a:r>
              <a:rPr lang="en-US" sz="3100"/>
              <a:t>Sjabloon lesplan - </a:t>
            </a:r>
            <a:r>
              <a:rPr lang="en-US" sz="3100" u="sng">
                <a:solidFill>
                  <a:schemeClr val="hlink"/>
                </a:solidFill>
                <a:hlinkClick r:id="rId7"/>
              </a:rPr>
              <a:t>Link</a:t>
            </a:r>
            <a:endParaRPr sz="3100"/>
          </a:p>
        </p:txBody>
      </p:sp>
      <p:pic>
        <p:nvPicPr>
          <p:cNvPr id="209" name="Google Shape;209;p17" title="Screenshot 2025-03-14 at 09.34.47.png"/>
          <p:cNvPicPr preferRelativeResize="0"/>
          <p:nvPr/>
        </p:nvPicPr>
        <p:blipFill rotWithShape="1">
          <a:blip r:embed="rId8">
            <a:alphaModFix/>
          </a:blip>
          <a:srcRect b="0" l="0" r="0" t="0"/>
          <a:stretch/>
        </p:blipFill>
        <p:spPr>
          <a:xfrm>
            <a:off x="0" y="3714750"/>
            <a:ext cx="8420100" cy="3143250"/>
          </a:xfrm>
          <a:prstGeom prst="rect">
            <a:avLst/>
          </a:prstGeom>
          <a:noFill/>
          <a:ln>
            <a:noFill/>
          </a:ln>
        </p:spPr>
      </p:pic>
      <p:pic>
        <p:nvPicPr>
          <p:cNvPr id="210" name="Google Shape;210;p17" title="10793.jpg"/>
          <p:cNvPicPr preferRelativeResize="0"/>
          <p:nvPr/>
        </p:nvPicPr>
        <p:blipFill rotWithShape="1">
          <a:blip r:embed="rId9">
            <a:alphaModFix/>
          </a:blip>
          <a:srcRect b="0" l="0" r="0" t="0"/>
          <a:stretch/>
        </p:blipFill>
        <p:spPr>
          <a:xfrm>
            <a:off x="8754200" y="3411500"/>
            <a:ext cx="3269125" cy="217889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grpSp>
        <p:nvGrpSpPr>
          <p:cNvPr id="215" name="Google Shape;215;g357737da8c8_0_40"/>
          <p:cNvGrpSpPr/>
          <p:nvPr/>
        </p:nvGrpSpPr>
        <p:grpSpPr>
          <a:xfrm>
            <a:off x="2179811" y="4729766"/>
            <a:ext cx="7832078" cy="1110328"/>
            <a:chOff x="2179603" y="4888792"/>
            <a:chExt cx="7798544" cy="1110328"/>
          </a:xfrm>
        </p:grpSpPr>
        <p:pic>
          <p:nvPicPr>
            <p:cNvPr id="216" name="Google Shape;216;g357737da8c8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17" name="Google Shape;217;g357737da8c8_0_4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18" name="Google Shape;218;g357737da8c8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19" name="Google Shape;219;g357737da8c8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20" name="Google Shape;220;g357737da8c8_0_40"/>
            <p:cNvPicPr preferRelativeResize="0"/>
            <p:nvPr/>
          </p:nvPicPr>
          <p:blipFill rotWithShape="1">
            <a:blip r:embed="rId7">
              <a:alphaModFix/>
            </a:blip>
            <a:srcRect b="0" l="6517" r="6454" t="2903"/>
            <a:stretch/>
          </p:blipFill>
          <p:spPr>
            <a:xfrm>
              <a:off x="7781600" y="4945247"/>
              <a:ext cx="2196547" cy="545647"/>
            </a:xfrm>
            <a:prstGeom prst="rect">
              <a:avLst/>
            </a:prstGeom>
            <a:noFill/>
            <a:ln>
              <a:noFill/>
            </a:ln>
          </p:spPr>
        </p:pic>
        <p:pic>
          <p:nvPicPr>
            <p:cNvPr id="221" name="Google Shape;221;g357737da8c8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22" name="Google Shape;222;g357737da8c8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23" name="Google Shape;223;g357737da8c8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24" name="Google Shape;224;g357737da8c8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25" name="Google Shape;225;g357737da8c8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26" name="Google Shape;226;g357737da8c8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27" name="Google Shape;227;g357737da8c8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28" name="Google Shape;228;g357737da8c8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Module 6: Leer- en beoordelingsontwerp voor de bovenbouw van het basisonderwijs op basis van het TINKER-kader</a:t>
            </a:r>
            <a:endParaRPr/>
          </a:p>
        </p:txBody>
      </p:sp>
      <p:sp>
        <p:nvSpPr>
          <p:cNvPr id="91" name="Google Shape;91;p2"/>
          <p:cNvSpPr txBox="1"/>
          <p:nvPr>
            <p:ph idx="1" type="subTitle"/>
          </p:nvPr>
        </p:nvSpPr>
        <p:spPr>
          <a:xfrm>
            <a:off x="385576" y="3640050"/>
            <a:ext cx="60366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Unit 6.1: Leeractiviteiten ontwerpen die zijn afgestemd op het TINKER-kader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Leerresultaten</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chemeClr val="dk2"/>
              </a:buClr>
              <a:buSzPts val="2200"/>
              <a:buChar char="•"/>
            </a:pPr>
            <a:r>
              <a:rPr lang="en-US">
                <a:solidFill>
                  <a:schemeClr val="dk2"/>
                </a:solidFill>
              </a:rPr>
              <a:t>Aan het einde van deze module zijn docenten in staat om:</a:t>
            </a:r>
            <a:br>
              <a:rPr lang="en-US">
                <a:solidFill>
                  <a:schemeClr val="dk2"/>
                </a:solidFill>
              </a:rPr>
            </a:br>
            <a:endParaRPr>
              <a:solidFill>
                <a:schemeClr val="dk2"/>
              </a:solidFill>
            </a:endParaRPr>
          </a:p>
          <a:p>
            <a:pPr indent="-368300" lvl="0" marL="914400" marR="0" rtl="0" algn="l">
              <a:lnSpc>
                <a:spcPct val="90000"/>
              </a:lnSpc>
              <a:spcBef>
                <a:spcPts val="0"/>
              </a:spcBef>
              <a:spcAft>
                <a:spcPts val="0"/>
              </a:spcAft>
              <a:buClr>
                <a:schemeClr val="dk2"/>
              </a:buClr>
              <a:buSzPts val="2200"/>
              <a:buChar char="•"/>
            </a:pPr>
            <a:r>
              <a:rPr b="1" lang="en-US">
                <a:solidFill>
                  <a:schemeClr val="dk2"/>
                </a:solidFill>
              </a:rPr>
              <a:t>Een succesvol lesontwerpvoorbeeld evalueren en aanpassen:</a:t>
            </a:r>
            <a:r>
              <a:rPr lang="en-US">
                <a:solidFill>
                  <a:schemeClr val="dk2"/>
                </a:solidFill>
              </a:rPr>
              <a:t> De lesvoorbeelden analyseren en aanpassen aan hun eigen klas, waarbij ze ten minste één nieuwe taak en formatieve beoordeling toevoegen die is afgestemd op de TINKER-principes.</a:t>
            </a:r>
            <a:br>
              <a:rPr lang="en-US">
                <a:solidFill>
                  <a:schemeClr val="dk2"/>
                </a:solidFill>
              </a:rPr>
            </a:br>
            <a:endParaRPr>
              <a:solidFill>
                <a:schemeClr val="dk2"/>
              </a:solidFill>
            </a:endParaRPr>
          </a:p>
          <a:p>
            <a:pPr indent="-368300" lvl="0" marL="914400" marR="0" rtl="0" algn="l">
              <a:lnSpc>
                <a:spcPct val="90000"/>
              </a:lnSpc>
              <a:spcBef>
                <a:spcPts val="0"/>
              </a:spcBef>
              <a:spcAft>
                <a:spcPts val="0"/>
              </a:spcAft>
              <a:buClr>
                <a:schemeClr val="dk2"/>
              </a:buClr>
              <a:buSzPts val="2200"/>
              <a:buChar char="•"/>
            </a:pPr>
            <a:r>
              <a:rPr b="1" lang="en-US">
                <a:solidFill>
                  <a:schemeClr val="dk2"/>
                </a:solidFill>
              </a:rPr>
              <a:t>Een les ontwerpen die is afgestemd op het TINKER-raamwerk:</a:t>
            </a:r>
            <a:r>
              <a:rPr lang="en-US">
                <a:solidFill>
                  <a:schemeClr val="dk2"/>
                </a:solidFill>
              </a:rPr>
              <a:t> Ontwikkel een lesplan van 45 minuten dat samenwerking, creativiteit en inclusiviteit integreert met minstens twee leerresultaten en één formatieve beoordeling.</a:t>
            </a:r>
            <a:br>
              <a:rPr lang="en-US">
                <a:solidFill>
                  <a:schemeClr val="dk2"/>
                </a:solidFill>
              </a:rPr>
            </a:br>
            <a:endParaRPr>
              <a:solidFill>
                <a:schemeClr val="dk2"/>
              </a:solidFill>
            </a:endParaRPr>
          </a:p>
          <a:p>
            <a:pPr indent="-368300" lvl="0" marL="914400" marR="0" rtl="0" algn="l">
              <a:lnSpc>
                <a:spcPct val="90000"/>
              </a:lnSpc>
              <a:spcBef>
                <a:spcPts val="0"/>
              </a:spcBef>
              <a:spcAft>
                <a:spcPts val="0"/>
              </a:spcAft>
              <a:buClr>
                <a:schemeClr val="dk2"/>
              </a:buClr>
              <a:buSzPts val="2200"/>
              <a:buChar char="•"/>
            </a:pPr>
            <a:r>
              <a:rPr b="1" lang="en-US">
                <a:solidFill>
                  <a:schemeClr val="dk2"/>
                </a:solidFill>
              </a:rPr>
              <a:t>Stem leerresultaten, taken en beoordelingen af op de TINKER principes:</a:t>
            </a:r>
            <a:r>
              <a:rPr lang="en-US">
                <a:solidFill>
                  <a:schemeClr val="dk2"/>
                </a:solidFill>
              </a:rPr>
              <a:t> Zorg ervoor dat elk onderdeel het TINKER-raamwerk voor authentiek en inclusief leren volgt.</a:t>
            </a:r>
            <a:br>
              <a:rPr lang="en-US">
                <a:solidFill>
                  <a:schemeClr val="dk2"/>
                </a:solidFill>
              </a:rPr>
            </a:br>
            <a:endParaRPr>
              <a:solidFill>
                <a:schemeClr val="dk2"/>
              </a:solidFill>
            </a:endParaRPr>
          </a:p>
          <a:p>
            <a:pPr indent="-368300" lvl="0" marL="914400" marR="0" rtl="0" algn="l">
              <a:lnSpc>
                <a:spcPct val="90000"/>
              </a:lnSpc>
              <a:spcBef>
                <a:spcPts val="0"/>
              </a:spcBef>
              <a:spcAft>
                <a:spcPts val="0"/>
              </a:spcAft>
              <a:buClr>
                <a:schemeClr val="dk2"/>
              </a:buClr>
              <a:buSzPts val="2200"/>
              <a:buChar char="•"/>
            </a:pPr>
            <a:r>
              <a:rPr b="1" lang="en-US">
                <a:solidFill>
                  <a:schemeClr val="dk2"/>
                </a:solidFill>
              </a:rPr>
              <a:t>Integreer genderinclusieve en collaboratieve leerpraktijken:</a:t>
            </a:r>
            <a:r>
              <a:rPr lang="en-US">
                <a:solidFill>
                  <a:schemeClr val="dk2"/>
                </a:solidFill>
              </a:rPr>
              <a:t> Implementeer leeractiviteiten die inclusiviteit en betrokkenheid bevorderen.</a:t>
            </a:r>
            <a:endParaRPr>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04bff6d5c4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chemeClr val="dk2"/>
              </a:buClr>
              <a:buSzPts val="2200"/>
              <a:buChar char="•"/>
            </a:pPr>
            <a:r>
              <a:rPr lang="en-US">
                <a:solidFill>
                  <a:schemeClr val="dk2"/>
                </a:solidFill>
              </a:rPr>
              <a:t>Dia 1 - WP-titel</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2 - Titel unit</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3 - Leerresultaten</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4 - Inhoud </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5-9 - Inleiding - Wat is het TINKER raamwerk?</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10-11 - Aan TINKER aangepaste les</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12-13 - Activiteit #1 - Succesvolle lesontwerpen analyseren</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14-15 - Activiteit 2 - Een les aanpassen voor het TINKER raamwerk</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16 - Activiteit 3 - Een nieuwe op TINKER afgestemde les ontwerpen</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17 - Reflectie en conclusies</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18 - Extra bronnen</a:t>
            </a:r>
            <a:endParaRPr>
              <a:solidFill>
                <a:schemeClr val="dk2"/>
              </a:solidFill>
            </a:endParaRPr>
          </a:p>
        </p:txBody>
      </p:sp>
      <p:sp>
        <p:nvSpPr>
          <p:cNvPr id="104" name="Google Shape;104;g304bff6d5c4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Inhoud</a:t>
            </a:r>
            <a:endParaRPr/>
          </a:p>
        </p:txBody>
      </p:sp>
      <p:pic>
        <p:nvPicPr>
          <p:cNvPr id="105" name="Google Shape;105;g304bff6d5c4_0_6" title="2879838.jpg"/>
          <p:cNvPicPr preferRelativeResize="0"/>
          <p:nvPr/>
        </p:nvPicPr>
        <p:blipFill rotWithShape="1">
          <a:blip r:embed="rId3">
            <a:alphaModFix/>
          </a:blip>
          <a:srcRect b="0" l="0" r="0" t="0"/>
          <a:stretch/>
        </p:blipFill>
        <p:spPr>
          <a:xfrm>
            <a:off x="7779125" y="1700075"/>
            <a:ext cx="4233450" cy="4233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Wat is het TINKER raamwerk?</a:t>
            </a:r>
            <a:endParaRPr/>
          </a:p>
        </p:txBody>
      </p:sp>
      <p:sp>
        <p:nvSpPr>
          <p:cNvPr id="112" name="Google Shape;112;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solidFill>
                <a:schemeClr val="dk2"/>
              </a:solidFill>
            </a:endParaRPr>
          </a:p>
          <a:p>
            <a:pPr indent="-342900" lvl="0" marL="571500" marR="0" rtl="0" algn="l">
              <a:lnSpc>
                <a:spcPct val="90000"/>
              </a:lnSpc>
              <a:spcBef>
                <a:spcPts val="1000"/>
              </a:spcBef>
              <a:spcAft>
                <a:spcPts val="0"/>
              </a:spcAft>
              <a:buClr>
                <a:schemeClr val="dk2"/>
              </a:buClr>
              <a:buSzPts val="2200"/>
              <a:buChar char="•"/>
            </a:pPr>
            <a:r>
              <a:rPr lang="en-US">
                <a:solidFill>
                  <a:schemeClr val="dk2"/>
                </a:solidFill>
              </a:rPr>
              <a:t>Het </a:t>
            </a:r>
            <a:r>
              <a:rPr b="1" lang="en-US">
                <a:solidFill>
                  <a:schemeClr val="dk2"/>
                </a:solidFill>
              </a:rPr>
              <a:t>TINKER raamwerk </a:t>
            </a:r>
            <a:r>
              <a:rPr lang="en-US">
                <a:solidFill>
                  <a:schemeClr val="dk2"/>
                </a:solidFill>
              </a:rPr>
              <a:t>is ontworpen om </a:t>
            </a:r>
            <a:r>
              <a:rPr b="1" lang="en-US">
                <a:solidFill>
                  <a:schemeClr val="dk2"/>
                </a:solidFill>
              </a:rPr>
              <a:t>authentiek en genderinclusief informaticaonderwijs </a:t>
            </a:r>
            <a:r>
              <a:rPr lang="en-US">
                <a:solidFill>
                  <a:schemeClr val="dk2"/>
                </a:solidFill>
              </a:rPr>
              <a:t>voor leerlingen in de bovenbouw van het basisonderwijs en de onderbouw van het voortgezet onderwijs te ondersteunen. Het is bedoeld om </a:t>
            </a:r>
            <a:r>
              <a:rPr b="1" lang="en-US">
                <a:solidFill>
                  <a:schemeClr val="dk2"/>
                </a:solidFill>
              </a:rPr>
              <a:t>docenten gestructureerde begeleiding te bieden</a:t>
            </a:r>
            <a:r>
              <a:rPr lang="en-US">
                <a:solidFill>
                  <a:schemeClr val="dk2"/>
                </a:solidFill>
              </a:rPr>
              <a:t>.</a:t>
            </a:r>
            <a:endParaRPr>
              <a:solidFill>
                <a:schemeClr val="dk2"/>
              </a:solidFill>
            </a:endParaRPr>
          </a:p>
          <a:p>
            <a:pPr indent="-342900" lvl="0" marL="571500" marR="0" rtl="0" algn="l">
              <a:lnSpc>
                <a:spcPct val="90000"/>
              </a:lnSpc>
              <a:spcBef>
                <a:spcPts val="1000"/>
              </a:spcBef>
              <a:spcAft>
                <a:spcPts val="0"/>
              </a:spcAft>
              <a:buClr>
                <a:schemeClr val="dk2"/>
              </a:buClr>
              <a:buSzPts val="2200"/>
              <a:buChar char="•"/>
            </a:pPr>
            <a:r>
              <a:rPr b="1" lang="en-US">
                <a:solidFill>
                  <a:schemeClr val="dk2"/>
                </a:solidFill>
              </a:rPr>
              <a:t>De doelen van </a:t>
            </a:r>
            <a:r>
              <a:rPr lang="en-US">
                <a:solidFill>
                  <a:schemeClr val="dk2"/>
                </a:solidFill>
              </a:rPr>
              <a:t>het TINKER raamwerk </a:t>
            </a:r>
            <a:r>
              <a:rPr b="1" lang="en-US">
                <a:solidFill>
                  <a:schemeClr val="dk2"/>
                </a:solidFill>
              </a:rPr>
              <a:t>zijn</a:t>
            </a:r>
            <a:r>
              <a:rPr lang="en-US">
                <a:solidFill>
                  <a:schemeClr val="dk2"/>
                </a:solidFill>
              </a:rPr>
              <a:t>:</a:t>
            </a:r>
            <a:endParaRPr>
              <a:solidFill>
                <a:schemeClr val="dk2"/>
              </a:solidFill>
            </a:endParaRPr>
          </a:p>
          <a:p>
            <a:pPr indent="0" lvl="0" marL="0" marR="0" rtl="0" algn="l">
              <a:lnSpc>
                <a:spcPct val="90000"/>
              </a:lnSpc>
              <a:spcBef>
                <a:spcPts val="1000"/>
              </a:spcBef>
              <a:spcAft>
                <a:spcPts val="0"/>
              </a:spcAft>
              <a:buSzPts val="2200"/>
              <a:buNone/>
            </a:pPr>
            <a:r>
              <a:t/>
            </a:r>
            <a:endParaRPr>
              <a:solidFill>
                <a:schemeClr val="dk2"/>
              </a:solidFill>
            </a:endParaRPr>
          </a:p>
          <a:p>
            <a:pPr indent="-368300" lvl="1" marL="914400" marR="0" rtl="0" algn="l">
              <a:lnSpc>
                <a:spcPct val="90000"/>
              </a:lnSpc>
              <a:spcBef>
                <a:spcPts val="1000"/>
              </a:spcBef>
              <a:spcAft>
                <a:spcPts val="0"/>
              </a:spcAft>
              <a:buClr>
                <a:schemeClr val="dk2"/>
              </a:buClr>
              <a:buSzPts val="1800"/>
              <a:buAutoNum type="alphaLcPeriod"/>
            </a:pPr>
            <a:r>
              <a:rPr b="1" lang="en-US">
                <a:solidFill>
                  <a:schemeClr val="dk2"/>
                </a:solidFill>
              </a:rPr>
              <a:t>Authentiek leren bevorderen </a:t>
            </a:r>
            <a:r>
              <a:rPr lang="en-US">
                <a:solidFill>
                  <a:schemeClr val="dk2"/>
                </a:solidFill>
              </a:rPr>
              <a:t>- </a:t>
            </a:r>
            <a:r>
              <a:rPr lang="en-US" u="sng">
                <a:solidFill>
                  <a:schemeClr val="dk2"/>
                </a:solidFill>
              </a:rPr>
              <a:t>Het oplossen van problemen in de echte wereld</a:t>
            </a:r>
            <a:r>
              <a:rPr lang="en-US">
                <a:solidFill>
                  <a:schemeClr val="dk2"/>
                </a:solidFill>
              </a:rPr>
              <a:t>, interdisciplinair leren en </a:t>
            </a:r>
            <a:r>
              <a:rPr lang="en-US" u="sng">
                <a:solidFill>
                  <a:schemeClr val="dk2"/>
                </a:solidFill>
              </a:rPr>
              <a:t>praktische activiteiten </a:t>
            </a:r>
            <a:r>
              <a:rPr lang="en-US">
                <a:solidFill>
                  <a:schemeClr val="dk2"/>
                </a:solidFill>
              </a:rPr>
              <a:t>aanmoedigen.</a:t>
            </a:r>
            <a:endParaRPr>
              <a:solidFill>
                <a:schemeClr val="dk2"/>
              </a:solidFill>
            </a:endParaRPr>
          </a:p>
          <a:p>
            <a:pPr indent="-368300" lvl="1" marL="914400" marR="0" rtl="0" algn="l">
              <a:lnSpc>
                <a:spcPct val="90000"/>
              </a:lnSpc>
              <a:spcBef>
                <a:spcPts val="1000"/>
              </a:spcBef>
              <a:spcAft>
                <a:spcPts val="0"/>
              </a:spcAft>
              <a:buClr>
                <a:schemeClr val="dk2"/>
              </a:buClr>
              <a:buSzPts val="1800"/>
              <a:buAutoNum type="alphaLcPeriod"/>
            </a:pPr>
            <a:r>
              <a:rPr b="1" lang="en-US">
                <a:solidFill>
                  <a:schemeClr val="dk2"/>
                </a:solidFill>
              </a:rPr>
              <a:t>Genderintegratie ondersteunen </a:t>
            </a:r>
            <a:r>
              <a:rPr lang="en-US">
                <a:solidFill>
                  <a:schemeClr val="dk2"/>
                </a:solidFill>
              </a:rPr>
              <a:t>- </a:t>
            </a:r>
            <a:r>
              <a:rPr lang="en-US" u="sng">
                <a:solidFill>
                  <a:schemeClr val="dk2"/>
                </a:solidFill>
              </a:rPr>
              <a:t>Genderongelijkheid </a:t>
            </a:r>
            <a:r>
              <a:rPr lang="en-US">
                <a:solidFill>
                  <a:schemeClr val="dk2"/>
                </a:solidFill>
              </a:rPr>
              <a:t>in het informaticaonderwijs aanpakken en een </a:t>
            </a:r>
            <a:r>
              <a:rPr lang="en-US" u="sng">
                <a:solidFill>
                  <a:schemeClr val="dk2"/>
                </a:solidFill>
              </a:rPr>
              <a:t>rechtvaardige leeromgeving </a:t>
            </a:r>
            <a:r>
              <a:rPr lang="en-US">
                <a:solidFill>
                  <a:schemeClr val="dk2"/>
                </a:solidFill>
              </a:rPr>
              <a:t>creëren.</a:t>
            </a:r>
            <a:endParaRPr>
              <a:solidFill>
                <a:schemeClr val="dk2"/>
              </a:solidFill>
            </a:endParaRPr>
          </a:p>
          <a:p>
            <a:pPr indent="-368300" lvl="1" marL="914400" marR="0" rtl="0" algn="l">
              <a:lnSpc>
                <a:spcPct val="90000"/>
              </a:lnSpc>
              <a:spcBef>
                <a:spcPts val="1000"/>
              </a:spcBef>
              <a:spcAft>
                <a:spcPts val="0"/>
              </a:spcAft>
              <a:buClr>
                <a:schemeClr val="dk2"/>
              </a:buClr>
              <a:buSzPts val="1800"/>
              <a:buAutoNum type="alphaLcPeriod"/>
            </a:pPr>
            <a:r>
              <a:rPr b="1" lang="en-US">
                <a:solidFill>
                  <a:schemeClr val="dk2"/>
                </a:solidFill>
              </a:rPr>
              <a:t>Ontwikkelen van informaticacompetenties </a:t>
            </a:r>
            <a:r>
              <a:rPr lang="en-US">
                <a:solidFill>
                  <a:schemeClr val="dk2"/>
                </a:solidFill>
              </a:rPr>
              <a:t>- Het onderwijs afstemmen op </a:t>
            </a:r>
            <a:r>
              <a:rPr lang="en-US" u="sng">
                <a:solidFill>
                  <a:schemeClr val="dk2"/>
                </a:solidFill>
              </a:rPr>
              <a:t>de belangrijkste informaticaconcepten</a:t>
            </a:r>
            <a:r>
              <a:rPr lang="en-US">
                <a:solidFill>
                  <a:schemeClr val="dk2"/>
                </a:solidFill>
              </a:rPr>
              <a:t>, zoals algoritmen, datastructuren en programmeren.</a:t>
            </a:r>
            <a:endParaRPr>
              <a:solidFill>
                <a:schemeClr val="dk2"/>
              </a:solidFill>
            </a:endParaRPr>
          </a:p>
          <a:p>
            <a:pPr indent="-368300" lvl="1" marL="914400" marR="0" rtl="0" algn="l">
              <a:lnSpc>
                <a:spcPct val="90000"/>
              </a:lnSpc>
              <a:spcBef>
                <a:spcPts val="1000"/>
              </a:spcBef>
              <a:spcAft>
                <a:spcPts val="0"/>
              </a:spcAft>
              <a:buClr>
                <a:schemeClr val="dk2"/>
              </a:buClr>
              <a:buSzPts val="1800"/>
              <a:buAutoNum type="alphaLcPeriod"/>
            </a:pPr>
            <a:r>
              <a:rPr b="1" lang="en-US">
                <a:solidFill>
                  <a:schemeClr val="dk2"/>
                </a:solidFill>
              </a:rPr>
              <a:t>Verbeteren van de professionele scholing van docenten </a:t>
            </a:r>
            <a:r>
              <a:rPr lang="en-US">
                <a:solidFill>
                  <a:schemeClr val="dk2"/>
                </a:solidFill>
              </a:rPr>
              <a:t>- </a:t>
            </a:r>
            <a:r>
              <a:rPr lang="en-US" u="sng">
                <a:solidFill>
                  <a:schemeClr val="dk2"/>
                </a:solidFill>
              </a:rPr>
              <a:t>docenten </a:t>
            </a:r>
            <a:r>
              <a:rPr lang="en-US">
                <a:solidFill>
                  <a:schemeClr val="dk2"/>
                </a:solidFill>
              </a:rPr>
              <a:t>voorzien van de benodigde training, middelen en hulpmiddelen om effectieve informaticalessen te implementeren.</a:t>
            </a:r>
            <a:endParaRPr>
              <a:solidFill>
                <a:schemeClr val="dk2"/>
              </a:solidFill>
            </a:endParaRPr>
          </a:p>
          <a:p>
            <a:pPr indent="-368300" lvl="1" marL="914400" marR="0" rtl="0" algn="l">
              <a:lnSpc>
                <a:spcPct val="90000"/>
              </a:lnSpc>
              <a:spcBef>
                <a:spcPts val="1000"/>
              </a:spcBef>
              <a:spcAft>
                <a:spcPts val="0"/>
              </a:spcAft>
              <a:buClr>
                <a:schemeClr val="dk2"/>
              </a:buClr>
              <a:buSzPts val="1800"/>
              <a:buAutoNum type="alphaLcPeriod"/>
            </a:pPr>
            <a:r>
              <a:rPr b="1" lang="en-US">
                <a:solidFill>
                  <a:schemeClr val="dk2"/>
                </a:solidFill>
              </a:rPr>
              <a:t>Zorg voor afstemming op leerplannen </a:t>
            </a:r>
            <a:r>
              <a:rPr lang="en-US">
                <a:solidFill>
                  <a:schemeClr val="dk2"/>
                </a:solidFill>
              </a:rPr>
              <a:t>- Help </a:t>
            </a:r>
            <a:r>
              <a:rPr lang="en-US" u="sng">
                <a:solidFill>
                  <a:schemeClr val="dk2"/>
                </a:solidFill>
              </a:rPr>
              <a:t>docenten </a:t>
            </a:r>
            <a:r>
              <a:rPr lang="en-US">
                <a:solidFill>
                  <a:schemeClr val="dk2"/>
                </a:solidFill>
              </a:rPr>
              <a:t>het informaticaonderwijs af te stemmen op nationale en Europese leerplanstandaarden.</a:t>
            </a:r>
            <a:endParaRPr>
              <a:solidFill>
                <a:schemeClr val="dk2"/>
              </a:solidFill>
            </a:endParaRPr>
          </a:p>
          <a:p>
            <a:pPr indent="-203200" lvl="0" marL="571500" marR="0" rtl="0" algn="l">
              <a:lnSpc>
                <a:spcPct val="90000"/>
              </a:lnSpc>
              <a:spcBef>
                <a:spcPts val="1000"/>
              </a:spcBef>
              <a:spcAft>
                <a:spcPts val="0"/>
              </a:spcAft>
              <a:buClr>
                <a:schemeClr val="accent4"/>
              </a:buClr>
              <a:buSzPts val="2200"/>
              <a:buFont typeface="Arial"/>
              <a:buNone/>
            </a:pPr>
            <a:r>
              <a:t/>
            </a:r>
            <a:endParaRPr>
              <a:solidFill>
                <a:schemeClr val="dk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g33f97d2baad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Wat is het TINKER-raamwerk?</a:t>
            </a:r>
            <a:endParaRPr/>
          </a:p>
        </p:txBody>
      </p:sp>
      <p:pic>
        <p:nvPicPr>
          <p:cNvPr id="119" name="Google Shape;119;g33f97d2baad_0_44"/>
          <p:cNvPicPr preferRelativeResize="0"/>
          <p:nvPr/>
        </p:nvPicPr>
        <p:blipFill rotWithShape="1">
          <a:blip r:embed="rId3">
            <a:alphaModFix/>
          </a:blip>
          <a:srcRect b="0" l="0" r="0" t="0"/>
          <a:stretch/>
        </p:blipFill>
        <p:spPr>
          <a:xfrm>
            <a:off x="5143338" y="797450"/>
            <a:ext cx="7048673" cy="6060541"/>
          </a:xfrm>
          <a:prstGeom prst="rect">
            <a:avLst/>
          </a:prstGeom>
          <a:noFill/>
          <a:ln>
            <a:noFill/>
          </a:ln>
        </p:spPr>
      </p:pic>
      <p:sp>
        <p:nvSpPr>
          <p:cNvPr id="120" name="Google Shape;120;g33f97d2baad_0_44"/>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0" lvl="0" marL="0" marR="0" rtl="0" algn="l">
              <a:lnSpc>
                <a:spcPct val="90000"/>
              </a:lnSpc>
              <a:spcBef>
                <a:spcPts val="1000"/>
              </a:spcBef>
              <a:spcAft>
                <a:spcPts val="0"/>
              </a:spcAft>
              <a:buSzPts val="2200"/>
              <a:buNone/>
            </a:pPr>
            <a:r>
              <a:rPr lang="en-US"/>
              <a:t>Het </a:t>
            </a:r>
            <a:r>
              <a:rPr b="1" lang="en-US"/>
              <a:t>TINKER-raamwerk </a:t>
            </a:r>
            <a:r>
              <a:rPr lang="en-US"/>
              <a:t>is gebaseerd op </a:t>
            </a:r>
            <a:r>
              <a:rPr b="1" lang="en-US" u="sng"/>
              <a:t>vier belangrijke pijlers</a:t>
            </a:r>
            <a:r>
              <a:rPr lang="en-US"/>
              <a:t>:</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g33f97d2baad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Wat is het TINKER-raamwerk?</a:t>
            </a:r>
            <a:endParaRPr/>
          </a:p>
        </p:txBody>
      </p:sp>
      <p:sp>
        <p:nvSpPr>
          <p:cNvPr id="127" name="Google Shape;127;g33f97d2baad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solidFill>
                <a:schemeClr val="dk2"/>
              </a:solidFill>
            </a:endParaRPr>
          </a:p>
          <a:p>
            <a:pPr indent="0" lvl="0" marL="0" marR="0" rtl="0" algn="l">
              <a:lnSpc>
                <a:spcPct val="90000"/>
              </a:lnSpc>
              <a:spcBef>
                <a:spcPts val="1000"/>
              </a:spcBef>
              <a:spcAft>
                <a:spcPts val="0"/>
              </a:spcAft>
              <a:buSzPts val="2200"/>
              <a:buNone/>
            </a:pPr>
            <a:r>
              <a:rPr b="1" lang="en-US">
                <a:solidFill>
                  <a:schemeClr val="dk2"/>
                </a:solidFill>
              </a:rPr>
              <a:t>Vier belangrijke pijlers:</a:t>
            </a:r>
            <a:endParaRPr>
              <a:solidFill>
                <a:schemeClr val="dk2"/>
              </a:solidFill>
            </a:endParaRPr>
          </a:p>
          <a:p>
            <a:pPr indent="-368300" lvl="0" marL="914400" marR="0" rtl="0" algn="l">
              <a:lnSpc>
                <a:spcPct val="90000"/>
              </a:lnSpc>
              <a:spcBef>
                <a:spcPts val="1000"/>
              </a:spcBef>
              <a:spcAft>
                <a:spcPts val="0"/>
              </a:spcAft>
              <a:buClr>
                <a:schemeClr val="dk2"/>
              </a:buClr>
              <a:buSzPts val="2200"/>
              <a:buAutoNum type="arabicPeriod"/>
            </a:pPr>
            <a:r>
              <a:rPr b="1" lang="en-US">
                <a:solidFill>
                  <a:schemeClr val="dk2"/>
                </a:solidFill>
              </a:rPr>
              <a:t>Informatica Gebieden &amp; Competenties </a:t>
            </a:r>
            <a:r>
              <a:rPr lang="en-US">
                <a:solidFill>
                  <a:schemeClr val="dk2"/>
                </a:solidFill>
              </a:rPr>
              <a:t>- Richt zich op belangrijke informatica onderwerpen en essentiële digitale vaardigheden.</a:t>
            </a:r>
            <a:endParaRPr>
              <a:solidFill>
                <a:schemeClr val="dk2"/>
              </a:solidFill>
            </a:endParaRPr>
          </a:p>
          <a:p>
            <a:pPr indent="0" lvl="0" marL="0" marR="0" rtl="0" algn="l">
              <a:lnSpc>
                <a:spcPct val="90000"/>
              </a:lnSpc>
              <a:spcBef>
                <a:spcPts val="1000"/>
              </a:spcBef>
              <a:spcAft>
                <a:spcPts val="0"/>
              </a:spcAft>
              <a:buSzPts val="2200"/>
              <a:buNone/>
            </a:pPr>
            <a:r>
              <a:t/>
            </a:r>
            <a:endParaRPr>
              <a:solidFill>
                <a:schemeClr val="dk2"/>
              </a:solidFill>
            </a:endParaRPr>
          </a:p>
          <a:p>
            <a:pPr indent="-368300" lvl="0" marL="914400" marR="0" rtl="0" algn="l">
              <a:lnSpc>
                <a:spcPct val="90000"/>
              </a:lnSpc>
              <a:spcBef>
                <a:spcPts val="1000"/>
              </a:spcBef>
              <a:spcAft>
                <a:spcPts val="0"/>
              </a:spcAft>
              <a:buClr>
                <a:schemeClr val="dk2"/>
              </a:buClr>
              <a:buSzPts val="2200"/>
              <a:buAutoNum type="arabicPeriod"/>
            </a:pPr>
            <a:r>
              <a:rPr b="1" lang="en-US">
                <a:solidFill>
                  <a:schemeClr val="dk2"/>
                </a:solidFill>
              </a:rPr>
              <a:t>Authentiek leren </a:t>
            </a:r>
            <a:r>
              <a:rPr lang="en-US">
                <a:solidFill>
                  <a:schemeClr val="dk2"/>
                </a:solidFill>
              </a:rPr>
              <a:t>- moedigt leerlingen aan om kennis toe te passen in betekenisvolle, realistische contexten.</a:t>
            </a:r>
            <a:endParaRPr>
              <a:solidFill>
                <a:schemeClr val="dk2"/>
              </a:solidFill>
            </a:endParaRPr>
          </a:p>
          <a:p>
            <a:pPr indent="0" lvl="0" marL="0" marR="0" rtl="0" algn="l">
              <a:lnSpc>
                <a:spcPct val="90000"/>
              </a:lnSpc>
              <a:spcBef>
                <a:spcPts val="1000"/>
              </a:spcBef>
              <a:spcAft>
                <a:spcPts val="0"/>
              </a:spcAft>
              <a:buSzPts val="2200"/>
              <a:buNone/>
            </a:pPr>
            <a:r>
              <a:t/>
            </a:r>
            <a:endParaRPr>
              <a:solidFill>
                <a:schemeClr val="dk2"/>
              </a:solidFill>
            </a:endParaRPr>
          </a:p>
          <a:p>
            <a:pPr indent="-368300" lvl="0" marL="914400" marR="0" rtl="0" algn="l">
              <a:lnSpc>
                <a:spcPct val="90000"/>
              </a:lnSpc>
              <a:spcBef>
                <a:spcPts val="1000"/>
              </a:spcBef>
              <a:spcAft>
                <a:spcPts val="0"/>
              </a:spcAft>
              <a:buClr>
                <a:schemeClr val="dk2"/>
              </a:buClr>
              <a:buSzPts val="2200"/>
              <a:buAutoNum type="arabicPeriod"/>
            </a:pPr>
            <a:r>
              <a:rPr b="1" lang="en-US">
                <a:solidFill>
                  <a:schemeClr val="dk2"/>
                </a:solidFill>
              </a:rPr>
              <a:t>Genderintegratie </a:t>
            </a:r>
            <a:r>
              <a:rPr lang="en-US">
                <a:solidFill>
                  <a:schemeClr val="dk2"/>
                </a:solidFill>
              </a:rPr>
              <a:t>- Bevordert strategieën voor inclusief onderwijs en het verminderen van gendervooroordelen in bèta/techniek.</a:t>
            </a:r>
            <a:endParaRPr>
              <a:solidFill>
                <a:schemeClr val="dk2"/>
              </a:solidFill>
            </a:endParaRPr>
          </a:p>
          <a:p>
            <a:pPr indent="0" lvl="0" marL="0" marR="0" rtl="0" algn="l">
              <a:lnSpc>
                <a:spcPct val="90000"/>
              </a:lnSpc>
              <a:spcBef>
                <a:spcPts val="1000"/>
              </a:spcBef>
              <a:spcAft>
                <a:spcPts val="0"/>
              </a:spcAft>
              <a:buSzPts val="2200"/>
              <a:buNone/>
            </a:pPr>
            <a:r>
              <a:t/>
            </a:r>
            <a:endParaRPr>
              <a:solidFill>
                <a:schemeClr val="dk2"/>
              </a:solidFill>
            </a:endParaRPr>
          </a:p>
          <a:p>
            <a:pPr indent="-368300" lvl="0" marL="914400" marR="0" rtl="0" algn="l">
              <a:lnSpc>
                <a:spcPct val="90000"/>
              </a:lnSpc>
              <a:spcBef>
                <a:spcPts val="1000"/>
              </a:spcBef>
              <a:spcAft>
                <a:spcPts val="0"/>
              </a:spcAft>
              <a:buClr>
                <a:schemeClr val="dk2"/>
              </a:buClr>
              <a:buSzPts val="2200"/>
              <a:buAutoNum type="arabicPeriod"/>
            </a:pPr>
            <a:r>
              <a:rPr b="1" lang="en-US">
                <a:solidFill>
                  <a:schemeClr val="dk2"/>
                </a:solidFill>
              </a:rPr>
              <a:t>Professioneel leren door docenten </a:t>
            </a:r>
            <a:r>
              <a:rPr lang="en-US">
                <a:solidFill>
                  <a:schemeClr val="dk2"/>
                </a:solidFill>
              </a:rPr>
              <a:t>- Biedt training en hulpmiddelen om docenten te helpen de TINKER-principes effectief toe te passen.</a:t>
            </a:r>
            <a:endParaRPr>
              <a:solidFill>
                <a:schemeClr val="dk2"/>
              </a:solidFill>
            </a:endParaRPr>
          </a:p>
          <a:p>
            <a:pPr indent="-203200" lvl="0" marL="571500" marR="0" rtl="0" algn="l">
              <a:lnSpc>
                <a:spcPct val="90000"/>
              </a:lnSpc>
              <a:spcBef>
                <a:spcPts val="1000"/>
              </a:spcBef>
              <a:spcAft>
                <a:spcPts val="0"/>
              </a:spcAft>
              <a:buClr>
                <a:schemeClr val="accent4"/>
              </a:buClr>
              <a:buSzPts val="2200"/>
              <a:buFont typeface="Arial"/>
              <a:buNone/>
            </a:pPr>
            <a:r>
              <a:t/>
            </a:r>
            <a:endParaRPr>
              <a:solidFill>
                <a:schemeClr val="dk2"/>
              </a:solidFill>
            </a:endParaRPr>
          </a:p>
          <a:p>
            <a:pPr indent="-203200" lvl="0" marL="571500" marR="0" rtl="0" algn="l">
              <a:lnSpc>
                <a:spcPct val="90000"/>
              </a:lnSpc>
              <a:spcBef>
                <a:spcPts val="1000"/>
              </a:spcBef>
              <a:spcAft>
                <a:spcPts val="0"/>
              </a:spcAft>
              <a:buClr>
                <a:schemeClr val="accent4"/>
              </a:buClr>
              <a:buSzPts val="2200"/>
              <a:buFont typeface="Arial"/>
              <a:buNone/>
            </a:pPr>
            <a:r>
              <a:t/>
            </a:r>
            <a:endParaRPr>
              <a:solidFill>
                <a:schemeClr val="dk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33f97d2baad_0_1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extLst>
                  <a:ext uri="http://customooxmlschemas.google.com/">
                    <go:slidesCustomData xmlns:go="http://customooxmlschemas.google.com/" textRoundtripDataId="1"/>
                  </a:ext>
                </a:extLst>
              </a:rPr>
              <a:t>Wat is het TINKER raamwerk?</a:t>
            </a:r>
            <a:endParaRPr/>
          </a:p>
        </p:txBody>
      </p:sp>
      <p:pic>
        <p:nvPicPr>
          <p:cNvPr id="134" name="Google Shape;134;g33f97d2baad_0_12"/>
          <p:cNvPicPr preferRelativeResize="0"/>
          <p:nvPr/>
        </p:nvPicPr>
        <p:blipFill rotWithShape="1">
          <a:blip r:embed="rId3">
            <a:alphaModFix/>
          </a:blip>
          <a:srcRect b="0" l="0" r="0" t="0"/>
          <a:stretch/>
        </p:blipFill>
        <p:spPr>
          <a:xfrm>
            <a:off x="1480687" y="786525"/>
            <a:ext cx="9179087" cy="60605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33fb7fd6122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Wat is het TINKER raamwerk?</a:t>
            </a:r>
            <a:endParaRPr/>
          </a:p>
        </p:txBody>
      </p:sp>
      <p:sp>
        <p:nvSpPr>
          <p:cNvPr id="141" name="Google Shape;141;g33fb7fd6122_0_0"/>
          <p:cNvSpPr txBox="1"/>
          <p:nvPr>
            <p:ph idx="1" type="body"/>
          </p:nvPr>
        </p:nvSpPr>
        <p:spPr>
          <a:xfrm>
            <a:off x="989250" y="781198"/>
            <a:ext cx="9510600" cy="15819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rPr b="1" lang="en-US" sz="3100"/>
              <a:t>Wat zijn de uitdagingen bij het ontwerpen van inclusieve en samenwerkende lessen?</a:t>
            </a:r>
            <a:endParaRPr b="1" sz="3100"/>
          </a:p>
          <a:p>
            <a:pPr indent="0" lvl="0" marL="0" marR="0" rtl="0" algn="ctr">
              <a:lnSpc>
                <a:spcPct val="90000"/>
              </a:lnSpc>
              <a:spcBef>
                <a:spcPts val="1000"/>
              </a:spcBef>
              <a:spcAft>
                <a:spcPts val="0"/>
              </a:spcAft>
              <a:buClr>
                <a:schemeClr val="accent4"/>
              </a:buClr>
              <a:buSzPts val="2200"/>
              <a:buFont typeface="Arial"/>
              <a:buNone/>
            </a:pPr>
            <a:r>
              <a:t/>
            </a:r>
            <a:endParaRPr b="1" sz="3100"/>
          </a:p>
        </p:txBody>
      </p:sp>
      <p:pic>
        <p:nvPicPr>
          <p:cNvPr id="142" name="Google Shape;142;g33fb7fd6122_0_0"/>
          <p:cNvPicPr preferRelativeResize="0"/>
          <p:nvPr/>
        </p:nvPicPr>
        <p:blipFill rotWithShape="1">
          <a:blip r:embed="rId3">
            <a:alphaModFix/>
          </a:blip>
          <a:srcRect b="0" l="-1319" r="1320" t="0"/>
          <a:stretch/>
        </p:blipFill>
        <p:spPr>
          <a:xfrm>
            <a:off x="2927775" y="2511573"/>
            <a:ext cx="5762566" cy="41901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